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pen Sans Extra Bold" charset="1" panose="020B0906030804020204"/>
      <p:regular r:id="rId19"/>
    </p:embeddedFont>
    <p:embeddedFont>
      <p:font typeface="Poppins" charset="1" panose="00000500000000000000"/>
      <p:regular r:id="rId20"/>
    </p:embeddedFont>
    <p:embeddedFont>
      <p:font typeface="Proxima Nova" charset="1" panose="02000506030000020004"/>
      <p:regular r:id="rId21"/>
    </p:embeddedFont>
    <p:embeddedFont>
      <p:font typeface="Poppins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91331" y="3298747"/>
            <a:ext cx="8015383" cy="3201849"/>
          </a:xfrm>
          <a:prstGeom prst="rect">
            <a:avLst/>
          </a:prstGeom>
        </p:spPr>
        <p:txBody>
          <a:bodyPr anchor="t" rtlCol="false" tIns="0" lIns="0" bIns="0" rIns="0">
            <a:spAutoFit/>
          </a:bodyPr>
          <a:lstStyle/>
          <a:p>
            <a:pPr algn="l">
              <a:lnSpc>
                <a:spcPts val="12819"/>
              </a:lnSpc>
              <a:spcBef>
                <a:spcPct val="0"/>
              </a:spcBef>
            </a:pPr>
            <a:r>
              <a:rPr lang="en-US" sz="9156">
                <a:solidFill>
                  <a:srgbClr val="051D40"/>
                </a:solidFill>
                <a:latin typeface="Open Sans Extra Bold"/>
              </a:rPr>
              <a:t>Kelompok Non-Profit</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TextBox 16" id="16"/>
          <p:cNvSpPr txBox="true"/>
          <p:nvPr/>
        </p:nvSpPr>
        <p:spPr>
          <a:xfrm rot="0">
            <a:off x="1391331" y="6631448"/>
            <a:ext cx="7366063" cy="501556"/>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rPr>
              <a:t>Pemrograman Berorientasi Objek</a:t>
            </a:r>
          </a:p>
        </p:txBody>
      </p:sp>
      <p:grpSp>
        <p:nvGrpSpPr>
          <p:cNvPr name="Group 17" id="17"/>
          <p:cNvGrpSpPr>
            <a:grpSpLocks noChangeAspect="true"/>
          </p:cNvGrpSpPr>
          <p:nvPr/>
        </p:nvGrpSpPr>
        <p:grpSpPr>
          <a:xfrm rot="0">
            <a:off x="8573918" y="3143201"/>
            <a:ext cx="9146584" cy="5246370"/>
            <a:chOff x="0" y="0"/>
            <a:chExt cx="7981950" cy="4578350"/>
          </a:xfrm>
        </p:grpSpPr>
        <p:sp>
          <p:nvSpPr>
            <p:cNvPr name="Freeform 18" id="1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9" id="1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0" id="2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1" id="2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2" id="2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78" r="0" b="-3278"/>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4564852"/>
            <a:ext cx="6518760" cy="1631325"/>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rPr>
              <a:t>Fitur - Fitur Donatur Pada Program</a:t>
            </a:r>
          </a:p>
        </p:txBody>
      </p:sp>
      <p:sp>
        <p:nvSpPr>
          <p:cNvPr name="Freeform 9" id="9"/>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423198" y="1453666"/>
            <a:ext cx="5768345" cy="542925"/>
          </a:xfrm>
          <a:prstGeom prst="rect">
            <a:avLst/>
          </a:prstGeom>
        </p:spPr>
        <p:txBody>
          <a:bodyPr anchor="t" rtlCol="false" tIns="0" lIns="0" bIns="0" rIns="0">
            <a:spAutoFit/>
          </a:bodyPr>
          <a:lstStyle/>
          <a:p>
            <a:pPr algn="l">
              <a:lnSpc>
                <a:spcPts val="4200"/>
              </a:lnSpc>
            </a:pPr>
            <a:r>
              <a:rPr lang="en-US" sz="3000" spc="-60">
                <a:solidFill>
                  <a:srgbClr val="145DA0"/>
                </a:solidFill>
                <a:latin typeface="Poppins"/>
              </a:rPr>
              <a:t>Donasi</a:t>
            </a:r>
          </a:p>
        </p:txBody>
      </p:sp>
      <p:sp>
        <p:nvSpPr>
          <p:cNvPr name="TextBox 11" id="11"/>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01</a:t>
            </a:r>
          </a:p>
        </p:txBody>
      </p:sp>
      <p:sp>
        <p:nvSpPr>
          <p:cNvPr name="Freeform 12" id="12"/>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957077" y="3565137"/>
            <a:ext cx="5768345" cy="542925"/>
          </a:xfrm>
          <a:prstGeom prst="rect">
            <a:avLst/>
          </a:prstGeom>
        </p:spPr>
        <p:txBody>
          <a:bodyPr anchor="t" rtlCol="false" tIns="0" lIns="0" bIns="0" rIns="0">
            <a:spAutoFit/>
          </a:bodyPr>
          <a:lstStyle/>
          <a:p>
            <a:pPr algn="l">
              <a:lnSpc>
                <a:spcPts val="4200"/>
              </a:lnSpc>
            </a:pPr>
            <a:r>
              <a:rPr lang="en-US" sz="3000" spc="-60">
                <a:solidFill>
                  <a:srgbClr val="145DA0"/>
                </a:solidFill>
                <a:latin typeface="Poppins"/>
              </a:rPr>
              <a:t>TopUp Saldo</a:t>
            </a:r>
          </a:p>
        </p:txBody>
      </p:sp>
      <p:sp>
        <p:nvSpPr>
          <p:cNvPr name="TextBox 14" id="14"/>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02</a:t>
            </a:r>
          </a:p>
        </p:txBody>
      </p:sp>
      <p:sp>
        <p:nvSpPr>
          <p:cNvPr name="Freeform 15" id="15"/>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957077" y="5251683"/>
            <a:ext cx="5768345" cy="542925"/>
          </a:xfrm>
          <a:prstGeom prst="rect">
            <a:avLst/>
          </a:prstGeom>
        </p:spPr>
        <p:txBody>
          <a:bodyPr anchor="t" rtlCol="false" tIns="0" lIns="0" bIns="0" rIns="0">
            <a:spAutoFit/>
          </a:bodyPr>
          <a:lstStyle/>
          <a:p>
            <a:pPr algn="l">
              <a:lnSpc>
                <a:spcPts val="4200"/>
              </a:lnSpc>
            </a:pPr>
            <a:r>
              <a:rPr lang="en-US" sz="3000" spc="-60">
                <a:solidFill>
                  <a:srgbClr val="145DA0"/>
                </a:solidFill>
                <a:latin typeface="Poppins"/>
              </a:rPr>
              <a:t>Top Spender</a:t>
            </a:r>
          </a:p>
        </p:txBody>
      </p:sp>
      <p:sp>
        <p:nvSpPr>
          <p:cNvPr name="TextBox 17" id="17"/>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03</a:t>
            </a:r>
          </a:p>
        </p:txBody>
      </p:sp>
      <p:sp>
        <p:nvSpPr>
          <p:cNvPr name="Freeform 18" id="18"/>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10568256" y="7095353"/>
            <a:ext cx="5768345" cy="542925"/>
          </a:xfrm>
          <a:prstGeom prst="rect">
            <a:avLst/>
          </a:prstGeom>
        </p:spPr>
        <p:txBody>
          <a:bodyPr anchor="t" rtlCol="false" tIns="0" lIns="0" bIns="0" rIns="0">
            <a:spAutoFit/>
          </a:bodyPr>
          <a:lstStyle/>
          <a:p>
            <a:pPr algn="l">
              <a:lnSpc>
                <a:spcPts val="4200"/>
              </a:lnSpc>
            </a:pPr>
            <a:r>
              <a:rPr lang="en-US" sz="3000" spc="-60">
                <a:solidFill>
                  <a:srgbClr val="145DA0"/>
                </a:solidFill>
                <a:latin typeface="Poppins"/>
              </a:rPr>
              <a:t>Riwayat Donasi</a:t>
            </a:r>
          </a:p>
        </p:txBody>
      </p:sp>
      <p:sp>
        <p:nvSpPr>
          <p:cNvPr name="TextBox 20" id="20"/>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04</a:t>
            </a:r>
          </a:p>
        </p:txBody>
      </p:sp>
      <p:grpSp>
        <p:nvGrpSpPr>
          <p:cNvPr name="Group 21" id="21"/>
          <p:cNvGrpSpPr/>
          <p:nvPr/>
        </p:nvGrpSpPr>
        <p:grpSpPr>
          <a:xfrm rot="0">
            <a:off x="7905455" y="265603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315313" y="4180490"/>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944228" y="7402839"/>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309460" y="576048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3" id="33"/>
          <p:cNvSpPr txBox="true"/>
          <p:nvPr/>
        </p:nvSpPr>
        <p:spPr>
          <a:xfrm rot="0">
            <a:off x="10423198" y="2060253"/>
            <a:ext cx="6836102" cy="1063625"/>
          </a:xfrm>
          <a:prstGeom prst="rect">
            <a:avLst/>
          </a:prstGeom>
        </p:spPr>
        <p:txBody>
          <a:bodyPr anchor="t" rtlCol="false" tIns="0" lIns="0" bIns="0" rIns="0">
            <a:spAutoFit/>
          </a:bodyPr>
          <a:lstStyle/>
          <a:p>
            <a:pPr algn="l">
              <a:lnSpc>
                <a:spcPts val="2799"/>
              </a:lnSpc>
            </a:pPr>
            <a:r>
              <a:rPr lang="en-US" sz="1999" spc="-39">
                <a:solidFill>
                  <a:srgbClr val="145DA0"/>
                </a:solidFill>
                <a:latin typeface="Poppins"/>
              </a:rPr>
              <a:t>Fitur utama pada program ini tentu saja dapat berdonasi baik itu berupa uang, pakaian, maupun makanan dan lainnya</a:t>
            </a:r>
          </a:p>
        </p:txBody>
      </p:sp>
      <p:sp>
        <p:nvSpPr>
          <p:cNvPr name="TextBox 34" id="34"/>
          <p:cNvSpPr txBox="true"/>
          <p:nvPr/>
        </p:nvSpPr>
        <p:spPr>
          <a:xfrm rot="0">
            <a:off x="10957077" y="4144976"/>
            <a:ext cx="6836102" cy="711200"/>
          </a:xfrm>
          <a:prstGeom prst="rect">
            <a:avLst/>
          </a:prstGeom>
        </p:spPr>
        <p:txBody>
          <a:bodyPr anchor="t" rtlCol="false" tIns="0" lIns="0" bIns="0" rIns="0">
            <a:spAutoFit/>
          </a:bodyPr>
          <a:lstStyle/>
          <a:p>
            <a:pPr algn="l">
              <a:lnSpc>
                <a:spcPts val="2799"/>
              </a:lnSpc>
            </a:pPr>
            <a:r>
              <a:rPr lang="en-US" sz="1999" spc="-39">
                <a:solidFill>
                  <a:srgbClr val="145DA0"/>
                </a:solidFill>
                <a:latin typeface="Poppins"/>
              </a:rPr>
              <a:t>Fitur ini digunakan untuk menambah saldo pada akun dengan cara topup melalui bank ataupun e-wallet</a:t>
            </a:r>
          </a:p>
        </p:txBody>
      </p:sp>
      <p:sp>
        <p:nvSpPr>
          <p:cNvPr name="TextBox 35" id="35"/>
          <p:cNvSpPr txBox="true"/>
          <p:nvPr/>
        </p:nvSpPr>
        <p:spPr>
          <a:xfrm rot="0">
            <a:off x="10957077" y="5845961"/>
            <a:ext cx="6836102" cy="711200"/>
          </a:xfrm>
          <a:prstGeom prst="rect">
            <a:avLst/>
          </a:prstGeom>
        </p:spPr>
        <p:txBody>
          <a:bodyPr anchor="t" rtlCol="false" tIns="0" lIns="0" bIns="0" rIns="0">
            <a:spAutoFit/>
          </a:bodyPr>
          <a:lstStyle/>
          <a:p>
            <a:pPr algn="l">
              <a:lnSpc>
                <a:spcPts val="2799"/>
              </a:lnSpc>
            </a:pPr>
            <a:r>
              <a:rPr lang="en-US" sz="1999" spc="-39">
                <a:solidFill>
                  <a:srgbClr val="145DA0"/>
                </a:solidFill>
                <a:latin typeface="Poppins"/>
              </a:rPr>
              <a:t>Fitur ini dapat mengurutkan username para donatur yang telah melakukan donasi terbanyak</a:t>
            </a:r>
          </a:p>
        </p:txBody>
      </p:sp>
      <p:sp>
        <p:nvSpPr>
          <p:cNvPr name="TextBox 36" id="36"/>
          <p:cNvSpPr txBox="true"/>
          <p:nvPr/>
        </p:nvSpPr>
        <p:spPr>
          <a:xfrm rot="0">
            <a:off x="10568256" y="7660614"/>
            <a:ext cx="6836102" cy="711200"/>
          </a:xfrm>
          <a:prstGeom prst="rect">
            <a:avLst/>
          </a:prstGeom>
        </p:spPr>
        <p:txBody>
          <a:bodyPr anchor="t" rtlCol="false" tIns="0" lIns="0" bIns="0" rIns="0">
            <a:spAutoFit/>
          </a:bodyPr>
          <a:lstStyle/>
          <a:p>
            <a:pPr algn="l">
              <a:lnSpc>
                <a:spcPts val="2799"/>
              </a:lnSpc>
            </a:pPr>
            <a:r>
              <a:rPr lang="en-US" sz="1999" spc="-39">
                <a:solidFill>
                  <a:srgbClr val="145DA0"/>
                </a:solidFill>
                <a:latin typeface="Poppins"/>
              </a:rPr>
              <a:t>Fitur ini dapat memperlihatkan riwayat dari donasi yang telah dilakukan oleh donatur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794948" y="7796163"/>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47795" y="5555452"/>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1481077" y="7940477"/>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357692" y="5604203"/>
            <a:ext cx="4716311" cy="2768837"/>
            <a:chOff x="0" y="0"/>
            <a:chExt cx="1554321" cy="912506"/>
          </a:xfrm>
        </p:grpSpPr>
        <p:sp>
          <p:nvSpPr>
            <p:cNvPr name="Freeform 6" id="6"/>
            <p:cNvSpPr/>
            <p:nvPr/>
          </p:nvSpPr>
          <p:spPr>
            <a:xfrm flipH="false" flipV="false" rot="0">
              <a:off x="0" y="0"/>
              <a:ext cx="1554321" cy="912506"/>
            </a:xfrm>
            <a:custGeom>
              <a:avLst/>
              <a:gdLst/>
              <a:ahLst/>
              <a:cxnLst/>
              <a:rect r="r" b="b" t="t" l="l"/>
              <a:pathLst>
                <a:path h="912506" w="1554321">
                  <a:moveTo>
                    <a:pt x="72227" y="0"/>
                  </a:moveTo>
                  <a:lnTo>
                    <a:pt x="1482094" y="0"/>
                  </a:lnTo>
                  <a:cubicBezTo>
                    <a:pt x="1521983" y="0"/>
                    <a:pt x="1554321" y="32337"/>
                    <a:pt x="1554321" y="72227"/>
                  </a:cubicBezTo>
                  <a:lnTo>
                    <a:pt x="1554321" y="840279"/>
                  </a:lnTo>
                  <a:cubicBezTo>
                    <a:pt x="1554321" y="859435"/>
                    <a:pt x="1546711" y="877806"/>
                    <a:pt x="1533166" y="891351"/>
                  </a:cubicBezTo>
                  <a:cubicBezTo>
                    <a:pt x="1519621" y="904896"/>
                    <a:pt x="1501249" y="912506"/>
                    <a:pt x="1482094" y="912506"/>
                  </a:cubicBezTo>
                  <a:lnTo>
                    <a:pt x="72227" y="912506"/>
                  </a:lnTo>
                  <a:cubicBezTo>
                    <a:pt x="32337" y="912506"/>
                    <a:pt x="0" y="880169"/>
                    <a:pt x="0" y="840279"/>
                  </a:cubicBezTo>
                  <a:lnTo>
                    <a:pt x="0" y="72227"/>
                  </a:lnTo>
                  <a:cubicBezTo>
                    <a:pt x="0" y="32337"/>
                    <a:pt x="32337" y="0"/>
                    <a:pt x="72227" y="0"/>
                  </a:cubicBezTo>
                  <a:close/>
                </a:path>
              </a:pathLst>
            </a:custGeom>
            <a:solidFill>
              <a:srgbClr val="FDFDFD"/>
            </a:solidFill>
          </p:spPr>
        </p:sp>
        <p:sp>
          <p:nvSpPr>
            <p:cNvPr name="TextBox 7" id="7"/>
            <p:cNvSpPr txBox="true"/>
            <p:nvPr/>
          </p:nvSpPr>
          <p:spPr>
            <a:xfrm>
              <a:off x="0" y="-38100"/>
              <a:ext cx="1554321" cy="950606"/>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2123887" y="-2346523"/>
            <a:ext cx="4693046" cy="46930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5573718" y="7940477"/>
            <a:ext cx="4693046" cy="469304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5298777" y="923318"/>
            <a:ext cx="7453950" cy="1784776"/>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Fitur - Fitur Admin Pada Program</a:t>
            </a:r>
          </a:p>
        </p:txBody>
      </p:sp>
      <p:sp>
        <p:nvSpPr>
          <p:cNvPr name="TextBox 15" id="15"/>
          <p:cNvSpPr txBox="true"/>
          <p:nvPr/>
        </p:nvSpPr>
        <p:spPr>
          <a:xfrm rot="0">
            <a:off x="2153023" y="5760348"/>
            <a:ext cx="3083249" cy="789305"/>
          </a:xfrm>
          <a:prstGeom prst="rect">
            <a:avLst/>
          </a:prstGeom>
        </p:spPr>
        <p:txBody>
          <a:bodyPr anchor="t" rtlCol="false" tIns="0" lIns="0" bIns="0" rIns="0">
            <a:spAutoFit/>
          </a:bodyPr>
          <a:lstStyle/>
          <a:p>
            <a:pPr algn="ctr" marL="0" indent="0" lvl="0">
              <a:lnSpc>
                <a:spcPts val="3220"/>
              </a:lnSpc>
              <a:spcBef>
                <a:spcPct val="0"/>
              </a:spcBef>
            </a:pPr>
            <a:r>
              <a:rPr lang="en-US" sz="2300">
                <a:solidFill>
                  <a:srgbClr val="051D40"/>
                </a:solidFill>
                <a:latin typeface="Open Sans Extra Bold"/>
              </a:rPr>
              <a:t>Manajemen Data Donasi</a:t>
            </a:r>
          </a:p>
        </p:txBody>
      </p:sp>
      <p:sp>
        <p:nvSpPr>
          <p:cNvPr name="TextBox 16" id="16"/>
          <p:cNvSpPr txBox="true"/>
          <p:nvPr/>
        </p:nvSpPr>
        <p:spPr>
          <a:xfrm rot="0">
            <a:off x="1556056" y="6642532"/>
            <a:ext cx="4277182" cy="1425575"/>
          </a:xfrm>
          <a:prstGeom prst="rect">
            <a:avLst/>
          </a:prstGeom>
        </p:spPr>
        <p:txBody>
          <a:bodyPr anchor="t" rtlCol="false" tIns="0" lIns="0" bIns="0" rIns="0">
            <a:spAutoFit/>
          </a:bodyPr>
          <a:lstStyle/>
          <a:p>
            <a:pPr algn="ctr" marL="0" indent="0" lvl="0">
              <a:lnSpc>
                <a:spcPts val="2800"/>
              </a:lnSpc>
              <a:spcBef>
                <a:spcPct val="0"/>
              </a:spcBef>
            </a:pPr>
            <a:r>
              <a:rPr lang="en-US" sz="2000" spc="-40">
                <a:solidFill>
                  <a:srgbClr val="051D40"/>
                </a:solidFill>
                <a:latin typeface="Poppins"/>
              </a:rPr>
              <a:t>Dalam fitur ini admin dapat melihat, menambah, mengedit, dan menghapus data untuk donasi </a:t>
            </a:r>
          </a:p>
        </p:txBody>
      </p:sp>
      <p:grpSp>
        <p:nvGrpSpPr>
          <p:cNvPr name="Group 17" id="17"/>
          <p:cNvGrpSpPr/>
          <p:nvPr/>
        </p:nvGrpSpPr>
        <p:grpSpPr>
          <a:xfrm rot="0">
            <a:off x="6787604" y="3298645"/>
            <a:ext cx="4716311" cy="2768837"/>
            <a:chOff x="0" y="0"/>
            <a:chExt cx="1554321" cy="912506"/>
          </a:xfrm>
        </p:grpSpPr>
        <p:sp>
          <p:nvSpPr>
            <p:cNvPr name="Freeform 18" id="18"/>
            <p:cNvSpPr/>
            <p:nvPr/>
          </p:nvSpPr>
          <p:spPr>
            <a:xfrm flipH="false" flipV="false" rot="0">
              <a:off x="0" y="0"/>
              <a:ext cx="1554321" cy="912506"/>
            </a:xfrm>
            <a:custGeom>
              <a:avLst/>
              <a:gdLst/>
              <a:ahLst/>
              <a:cxnLst/>
              <a:rect r="r" b="b" t="t" l="l"/>
              <a:pathLst>
                <a:path h="912506" w="1554321">
                  <a:moveTo>
                    <a:pt x="72227" y="0"/>
                  </a:moveTo>
                  <a:lnTo>
                    <a:pt x="1482094" y="0"/>
                  </a:lnTo>
                  <a:cubicBezTo>
                    <a:pt x="1521983" y="0"/>
                    <a:pt x="1554321" y="32337"/>
                    <a:pt x="1554321" y="72227"/>
                  </a:cubicBezTo>
                  <a:lnTo>
                    <a:pt x="1554321" y="840279"/>
                  </a:lnTo>
                  <a:cubicBezTo>
                    <a:pt x="1554321" y="859435"/>
                    <a:pt x="1546711" y="877806"/>
                    <a:pt x="1533166" y="891351"/>
                  </a:cubicBezTo>
                  <a:cubicBezTo>
                    <a:pt x="1519621" y="904896"/>
                    <a:pt x="1501249" y="912506"/>
                    <a:pt x="1482094" y="912506"/>
                  </a:cubicBezTo>
                  <a:lnTo>
                    <a:pt x="72227" y="912506"/>
                  </a:lnTo>
                  <a:cubicBezTo>
                    <a:pt x="32337" y="912506"/>
                    <a:pt x="0" y="880169"/>
                    <a:pt x="0" y="840279"/>
                  </a:cubicBezTo>
                  <a:lnTo>
                    <a:pt x="0" y="72227"/>
                  </a:lnTo>
                  <a:cubicBezTo>
                    <a:pt x="0" y="32337"/>
                    <a:pt x="32337" y="0"/>
                    <a:pt x="72227" y="0"/>
                  </a:cubicBezTo>
                  <a:close/>
                </a:path>
              </a:pathLst>
            </a:custGeom>
            <a:solidFill>
              <a:srgbClr val="FDFDFD"/>
            </a:solidFill>
          </p:spPr>
        </p:sp>
        <p:sp>
          <p:nvSpPr>
            <p:cNvPr name="TextBox 19" id="19"/>
            <p:cNvSpPr txBox="true"/>
            <p:nvPr/>
          </p:nvSpPr>
          <p:spPr>
            <a:xfrm>
              <a:off x="0" y="-38100"/>
              <a:ext cx="1554321" cy="950606"/>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20" id="20"/>
          <p:cNvSpPr txBox="true"/>
          <p:nvPr/>
        </p:nvSpPr>
        <p:spPr>
          <a:xfrm rot="0">
            <a:off x="7963038" y="3654815"/>
            <a:ext cx="2323042" cy="389255"/>
          </a:xfrm>
          <a:prstGeom prst="rect">
            <a:avLst/>
          </a:prstGeom>
        </p:spPr>
        <p:txBody>
          <a:bodyPr anchor="t" rtlCol="false" tIns="0" lIns="0" bIns="0" rIns="0">
            <a:spAutoFit/>
          </a:bodyPr>
          <a:lstStyle/>
          <a:p>
            <a:pPr algn="ctr" marL="0" indent="0" lvl="0">
              <a:lnSpc>
                <a:spcPts val="3220"/>
              </a:lnSpc>
              <a:spcBef>
                <a:spcPct val="0"/>
              </a:spcBef>
            </a:pPr>
            <a:r>
              <a:rPr lang="en-US" sz="2300">
                <a:solidFill>
                  <a:srgbClr val="051D40"/>
                </a:solidFill>
                <a:latin typeface="Open Sans Extra Bold"/>
              </a:rPr>
              <a:t>Lihat Donatur</a:t>
            </a:r>
          </a:p>
        </p:txBody>
      </p:sp>
      <p:sp>
        <p:nvSpPr>
          <p:cNvPr name="TextBox 21" id="21"/>
          <p:cNvSpPr txBox="true"/>
          <p:nvPr/>
        </p:nvSpPr>
        <p:spPr>
          <a:xfrm rot="0">
            <a:off x="6985968" y="4254828"/>
            <a:ext cx="4277182" cy="1073150"/>
          </a:xfrm>
          <a:prstGeom prst="rect">
            <a:avLst/>
          </a:prstGeom>
        </p:spPr>
        <p:txBody>
          <a:bodyPr anchor="t" rtlCol="false" tIns="0" lIns="0" bIns="0" rIns="0">
            <a:spAutoFit/>
          </a:bodyPr>
          <a:lstStyle/>
          <a:p>
            <a:pPr algn="ctr" marL="0" indent="0" lvl="0">
              <a:lnSpc>
                <a:spcPts val="2800"/>
              </a:lnSpc>
              <a:spcBef>
                <a:spcPct val="0"/>
              </a:spcBef>
            </a:pPr>
            <a:r>
              <a:rPr lang="en-US" sz="2000" spc="-40">
                <a:solidFill>
                  <a:srgbClr val="051D40"/>
                </a:solidFill>
                <a:latin typeface="Poppins"/>
              </a:rPr>
              <a:t>Fitur ini memungkinkan admin untuk dapat melihat data donatur dan total yang telah didonasikan</a:t>
            </a:r>
          </a:p>
        </p:txBody>
      </p:sp>
      <p:grpSp>
        <p:nvGrpSpPr>
          <p:cNvPr name="Group 22" id="22"/>
          <p:cNvGrpSpPr/>
          <p:nvPr/>
        </p:nvGrpSpPr>
        <p:grpSpPr>
          <a:xfrm rot="0">
            <a:off x="12065021" y="5604203"/>
            <a:ext cx="4716311" cy="2768837"/>
            <a:chOff x="0" y="0"/>
            <a:chExt cx="1554321" cy="912506"/>
          </a:xfrm>
        </p:grpSpPr>
        <p:sp>
          <p:nvSpPr>
            <p:cNvPr name="Freeform 23" id="23"/>
            <p:cNvSpPr/>
            <p:nvPr/>
          </p:nvSpPr>
          <p:spPr>
            <a:xfrm flipH="false" flipV="false" rot="0">
              <a:off x="0" y="0"/>
              <a:ext cx="1554321" cy="912506"/>
            </a:xfrm>
            <a:custGeom>
              <a:avLst/>
              <a:gdLst/>
              <a:ahLst/>
              <a:cxnLst/>
              <a:rect r="r" b="b" t="t" l="l"/>
              <a:pathLst>
                <a:path h="912506" w="1554321">
                  <a:moveTo>
                    <a:pt x="72227" y="0"/>
                  </a:moveTo>
                  <a:lnTo>
                    <a:pt x="1482094" y="0"/>
                  </a:lnTo>
                  <a:cubicBezTo>
                    <a:pt x="1521983" y="0"/>
                    <a:pt x="1554321" y="32337"/>
                    <a:pt x="1554321" y="72227"/>
                  </a:cubicBezTo>
                  <a:lnTo>
                    <a:pt x="1554321" y="840279"/>
                  </a:lnTo>
                  <a:cubicBezTo>
                    <a:pt x="1554321" y="859435"/>
                    <a:pt x="1546711" y="877806"/>
                    <a:pt x="1533166" y="891351"/>
                  </a:cubicBezTo>
                  <a:cubicBezTo>
                    <a:pt x="1519621" y="904896"/>
                    <a:pt x="1501249" y="912506"/>
                    <a:pt x="1482094" y="912506"/>
                  </a:cubicBezTo>
                  <a:lnTo>
                    <a:pt x="72227" y="912506"/>
                  </a:lnTo>
                  <a:cubicBezTo>
                    <a:pt x="32337" y="912506"/>
                    <a:pt x="0" y="880169"/>
                    <a:pt x="0" y="840279"/>
                  </a:cubicBezTo>
                  <a:lnTo>
                    <a:pt x="0" y="72227"/>
                  </a:lnTo>
                  <a:cubicBezTo>
                    <a:pt x="0" y="32337"/>
                    <a:pt x="32337" y="0"/>
                    <a:pt x="72227" y="0"/>
                  </a:cubicBezTo>
                  <a:close/>
                </a:path>
              </a:pathLst>
            </a:custGeom>
            <a:solidFill>
              <a:srgbClr val="FDFDFD"/>
            </a:solidFill>
          </p:spPr>
        </p:sp>
        <p:sp>
          <p:nvSpPr>
            <p:cNvPr name="TextBox 24" id="24"/>
            <p:cNvSpPr txBox="true"/>
            <p:nvPr/>
          </p:nvSpPr>
          <p:spPr>
            <a:xfrm>
              <a:off x="0" y="-38100"/>
              <a:ext cx="1554321" cy="950606"/>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25" id="25"/>
          <p:cNvSpPr txBox="true"/>
          <p:nvPr/>
        </p:nvSpPr>
        <p:spPr>
          <a:xfrm rot="0">
            <a:off x="13240455" y="5960373"/>
            <a:ext cx="2323042" cy="389255"/>
          </a:xfrm>
          <a:prstGeom prst="rect">
            <a:avLst/>
          </a:prstGeom>
        </p:spPr>
        <p:txBody>
          <a:bodyPr anchor="t" rtlCol="false" tIns="0" lIns="0" bIns="0" rIns="0">
            <a:spAutoFit/>
          </a:bodyPr>
          <a:lstStyle/>
          <a:p>
            <a:pPr algn="ctr" marL="0" indent="0" lvl="0">
              <a:lnSpc>
                <a:spcPts val="3220"/>
              </a:lnSpc>
              <a:spcBef>
                <a:spcPct val="0"/>
              </a:spcBef>
            </a:pPr>
            <a:r>
              <a:rPr lang="en-US" sz="2300">
                <a:solidFill>
                  <a:srgbClr val="051D40"/>
                </a:solidFill>
                <a:latin typeface="Open Sans Extra Bold"/>
              </a:rPr>
              <a:t>Buat Laporan</a:t>
            </a:r>
          </a:p>
        </p:txBody>
      </p:sp>
      <p:sp>
        <p:nvSpPr>
          <p:cNvPr name="TextBox 26" id="26"/>
          <p:cNvSpPr txBox="true"/>
          <p:nvPr/>
        </p:nvSpPr>
        <p:spPr>
          <a:xfrm rot="0">
            <a:off x="12263385" y="6560387"/>
            <a:ext cx="4277182" cy="1073150"/>
          </a:xfrm>
          <a:prstGeom prst="rect">
            <a:avLst/>
          </a:prstGeom>
        </p:spPr>
        <p:txBody>
          <a:bodyPr anchor="t" rtlCol="false" tIns="0" lIns="0" bIns="0" rIns="0">
            <a:spAutoFit/>
          </a:bodyPr>
          <a:lstStyle/>
          <a:p>
            <a:pPr algn="ctr" marL="0" indent="0" lvl="0">
              <a:lnSpc>
                <a:spcPts val="2800"/>
              </a:lnSpc>
              <a:spcBef>
                <a:spcPct val="0"/>
              </a:spcBef>
            </a:pPr>
            <a:r>
              <a:rPr lang="en-US" sz="2000" spc="-40">
                <a:solidFill>
                  <a:srgbClr val="051D40"/>
                </a:solidFill>
                <a:latin typeface="Poppins"/>
              </a:rPr>
              <a:t>Dalam fitur ini admin dapat melihat laporan dari donatur yang telah berdonasi</a:t>
            </a:r>
          </a:p>
        </p:txBody>
      </p:sp>
      <p:grpSp>
        <p:nvGrpSpPr>
          <p:cNvPr name="Group 27" id="27"/>
          <p:cNvGrpSpPr/>
          <p:nvPr/>
        </p:nvGrpSpPr>
        <p:grpSpPr>
          <a:xfrm rot="0">
            <a:off x="16295831" y="-1317823"/>
            <a:ext cx="4693046" cy="469304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193500" y="8949918"/>
            <a:ext cx="4693046" cy="469304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EE8FF"/>
        </a:solidFill>
      </p:bgPr>
    </p:bg>
    <p:spTree>
      <p:nvGrpSpPr>
        <p:cNvPr id="1" name=""/>
        <p:cNvGrpSpPr/>
        <p:nvPr/>
      </p:nvGrpSpPr>
      <p:grpSpPr>
        <a:xfrm>
          <a:off x="0" y="0"/>
          <a:ext cx="0" cy="0"/>
          <a:chOff x="0" y="0"/>
          <a:chExt cx="0" cy="0"/>
        </a:xfrm>
      </p:grpSpPr>
      <p:grpSp>
        <p:nvGrpSpPr>
          <p:cNvPr name="Group 2" id="2"/>
          <p:cNvGrpSpPr/>
          <p:nvPr/>
        </p:nvGrpSpPr>
        <p:grpSpPr>
          <a:xfrm rot="0">
            <a:off x="-1867766" y="-1614217"/>
            <a:ext cx="3735531" cy="3735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w="952500" cap="sq">
              <a:solidFill>
                <a:srgbClr val="FFFFFF"/>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773018" y="4098318"/>
            <a:ext cx="691609" cy="613646"/>
          </a:xfrm>
          <a:custGeom>
            <a:avLst/>
            <a:gdLst/>
            <a:ahLst/>
            <a:cxnLst/>
            <a:rect r="r" b="b" t="t" l="l"/>
            <a:pathLst>
              <a:path h="613646" w="691609">
                <a:moveTo>
                  <a:pt x="0" y="0"/>
                </a:moveTo>
                <a:lnTo>
                  <a:pt x="691609" y="0"/>
                </a:lnTo>
                <a:lnTo>
                  <a:pt x="691609" y="613646"/>
                </a:lnTo>
                <a:lnTo>
                  <a:pt x="0" y="613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61338" y="8106135"/>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a:ln w="95250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121685" y="-850254"/>
            <a:ext cx="6166315" cy="7055355"/>
          </a:xfrm>
          <a:custGeom>
            <a:avLst/>
            <a:gdLst/>
            <a:ahLst/>
            <a:cxnLst/>
            <a:rect r="r" b="b" t="t" l="l"/>
            <a:pathLst>
              <a:path h="7055355" w="6166315">
                <a:moveTo>
                  <a:pt x="0" y="0"/>
                </a:moveTo>
                <a:lnTo>
                  <a:pt x="6166315" y="0"/>
                </a:lnTo>
                <a:lnTo>
                  <a:pt x="6166315" y="7055355"/>
                </a:lnTo>
                <a:lnTo>
                  <a:pt x="0" y="7055355"/>
                </a:lnTo>
                <a:lnTo>
                  <a:pt x="0" y="0"/>
                </a:lnTo>
                <a:close/>
              </a:path>
            </a:pathLst>
          </a:custGeom>
          <a:blipFill>
            <a:blip r:embed="rId4"/>
            <a:stretch>
              <a:fillRect l="0" t="0" r="-23571" b="0"/>
            </a:stretch>
          </a:blipFill>
        </p:spPr>
      </p:sp>
      <p:sp>
        <p:nvSpPr>
          <p:cNvPr name="TextBox 10" id="10"/>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0569E"/>
                </a:solidFill>
                <a:latin typeface="Open Sans Extra Bold"/>
              </a:rPr>
              <a:t>Kesimpulan</a:t>
            </a:r>
          </a:p>
        </p:txBody>
      </p:sp>
      <p:sp>
        <p:nvSpPr>
          <p:cNvPr name="TextBox 11" id="11"/>
          <p:cNvSpPr txBox="true"/>
          <p:nvPr/>
        </p:nvSpPr>
        <p:spPr>
          <a:xfrm rot="0">
            <a:off x="1673925" y="3572578"/>
            <a:ext cx="10199480" cy="5685722"/>
          </a:xfrm>
          <a:prstGeom prst="rect">
            <a:avLst/>
          </a:prstGeom>
        </p:spPr>
        <p:txBody>
          <a:bodyPr anchor="t" rtlCol="false" tIns="0" lIns="0" bIns="0" rIns="0">
            <a:spAutoFit/>
          </a:bodyPr>
          <a:lstStyle/>
          <a:p>
            <a:pPr algn="l">
              <a:lnSpc>
                <a:spcPts val="5597"/>
              </a:lnSpc>
            </a:pPr>
            <a:r>
              <a:rPr lang="en-US" sz="3998" spc="-79">
                <a:solidFill>
                  <a:srgbClr val="285598"/>
                </a:solidFill>
                <a:latin typeface="Poppins"/>
              </a:rPr>
              <a:t>Melalui program ini, diharapkan agar masyarakat dapat lebih banyak melakukan hal baik dengan cara berdonasi menggunakan program kami.</a:t>
            </a:r>
          </a:p>
          <a:p>
            <a:pPr algn="l">
              <a:lnSpc>
                <a:spcPts val="5597"/>
              </a:lnSpc>
              <a:spcBef>
                <a:spcPct val="0"/>
              </a:spcBef>
            </a:pPr>
            <a:r>
              <a:rPr lang="en-US" sz="3998" spc="-79">
                <a:solidFill>
                  <a:srgbClr val="285598"/>
                </a:solidFill>
                <a:latin typeface="Poppins"/>
              </a:rPr>
              <a:t>Agar dapat memberi dampak positif dengan mudah dan transparan. Program kami adalah solusi yang tepat untuk masalah perdonasian.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818366" y="4096991"/>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rPr>
              <a:t>THANK YOU!</a:t>
            </a:r>
          </a:p>
        </p:txBody>
      </p:sp>
      <p:sp>
        <p:nvSpPr>
          <p:cNvPr name="TextBox 3" id="3"/>
          <p:cNvSpPr txBox="true"/>
          <p:nvPr/>
        </p:nvSpPr>
        <p:spPr>
          <a:xfrm rot="0">
            <a:off x="3992373" y="5820296"/>
            <a:ext cx="6471578" cy="741663"/>
          </a:xfrm>
          <a:prstGeom prst="rect">
            <a:avLst/>
          </a:prstGeom>
        </p:spPr>
        <p:txBody>
          <a:bodyPr anchor="t" rtlCol="false" tIns="0" lIns="0" bIns="0" rIns="0">
            <a:spAutoFit/>
          </a:bodyPr>
          <a:lstStyle/>
          <a:p>
            <a:pPr algn="l" marL="0" indent="0" lvl="1">
              <a:lnSpc>
                <a:spcPts val="5782"/>
              </a:lnSpc>
              <a:spcBef>
                <a:spcPct val="0"/>
              </a:spcBef>
            </a:pPr>
            <a:r>
              <a:rPr lang="en-US" sz="4130" spc="-82">
                <a:solidFill>
                  <a:srgbClr val="145DA0"/>
                </a:solidFill>
                <a:latin typeface="Poppins Bold"/>
              </a:rPr>
              <a:t>For Your Kind Attention!</a:t>
            </a:r>
          </a:p>
        </p:txBody>
      </p:sp>
      <p:grpSp>
        <p:nvGrpSpPr>
          <p:cNvPr name="Group 4" id="4"/>
          <p:cNvGrpSpPr/>
          <p:nvPr/>
        </p:nvGrpSpPr>
        <p:grpSpPr>
          <a:xfrm rot="0">
            <a:off x="12398912" y="0"/>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398912" y="9530041"/>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398912" y="1128910"/>
            <a:ext cx="5889088" cy="8029180"/>
          </a:xfrm>
          <a:custGeom>
            <a:avLst/>
            <a:gdLst/>
            <a:ahLst/>
            <a:cxnLst/>
            <a:rect r="r" b="b" t="t" l="l"/>
            <a:pathLst>
              <a:path h="8029180" w="5889088">
                <a:moveTo>
                  <a:pt x="0" y="0"/>
                </a:moveTo>
                <a:lnTo>
                  <a:pt x="5889088" y="0"/>
                </a:lnTo>
                <a:lnTo>
                  <a:pt x="5889088" y="8029180"/>
                </a:lnTo>
                <a:lnTo>
                  <a:pt x="0" y="8029180"/>
                </a:lnTo>
                <a:lnTo>
                  <a:pt x="0" y="0"/>
                </a:lnTo>
                <a:close/>
              </a:path>
            </a:pathLst>
          </a:custGeom>
          <a:blipFill>
            <a:blip r:embed="rId4"/>
            <a:stretch>
              <a:fillRect l="-24001" t="0" r="-43286"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FDFDFD"/>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FFFFFF"/>
                </a:solidFill>
                <a:latin typeface="Open Sans Extra Bold"/>
              </a:rPr>
              <a:t>Anggota</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773018" y="4098318"/>
            <a:ext cx="691609" cy="613646"/>
          </a:xfrm>
          <a:custGeom>
            <a:avLst/>
            <a:gdLst/>
            <a:ahLst/>
            <a:cxnLst/>
            <a:rect r="r" b="b" t="t" l="l"/>
            <a:pathLst>
              <a:path h="613646" w="691609">
                <a:moveTo>
                  <a:pt x="0" y="0"/>
                </a:moveTo>
                <a:lnTo>
                  <a:pt x="691609" y="0"/>
                </a:lnTo>
                <a:lnTo>
                  <a:pt x="691609" y="613646"/>
                </a:lnTo>
                <a:lnTo>
                  <a:pt x="0" y="613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0261338" y="8106135"/>
            <a:ext cx="3735531" cy="37355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1796731" y="445237"/>
            <a:ext cx="5973894" cy="9394517"/>
          </a:xfrm>
          <a:custGeom>
            <a:avLst/>
            <a:gdLst/>
            <a:ahLst/>
            <a:cxnLst/>
            <a:rect r="r" b="b" t="t" l="l"/>
            <a:pathLst>
              <a:path h="9394517" w="5973894">
                <a:moveTo>
                  <a:pt x="0" y="0"/>
                </a:moveTo>
                <a:lnTo>
                  <a:pt x="5973894" y="0"/>
                </a:lnTo>
                <a:lnTo>
                  <a:pt x="5973894" y="9394517"/>
                </a:lnTo>
                <a:lnTo>
                  <a:pt x="0" y="9394517"/>
                </a:lnTo>
                <a:lnTo>
                  <a:pt x="0" y="0"/>
                </a:lnTo>
                <a:close/>
              </a:path>
            </a:pathLst>
          </a:custGeom>
          <a:blipFill>
            <a:blip r:embed="rId4"/>
            <a:stretch>
              <a:fillRect l="-112013" t="0" r="-23801" b="0"/>
            </a:stretch>
          </a:blipFill>
        </p:spPr>
      </p:sp>
      <p:sp>
        <p:nvSpPr>
          <p:cNvPr name="TextBox 14" id="14"/>
          <p:cNvSpPr txBox="true"/>
          <p:nvPr/>
        </p:nvSpPr>
        <p:spPr>
          <a:xfrm rot="0">
            <a:off x="1789206" y="3945036"/>
            <a:ext cx="5952862" cy="721869"/>
          </a:xfrm>
          <a:prstGeom prst="rect">
            <a:avLst/>
          </a:prstGeom>
        </p:spPr>
        <p:txBody>
          <a:bodyPr anchor="t" rtlCol="false" tIns="0" lIns="0" bIns="0" rIns="0">
            <a:spAutoFit/>
          </a:bodyPr>
          <a:lstStyle/>
          <a:p>
            <a:pPr algn="l">
              <a:lnSpc>
                <a:spcPts val="5597"/>
              </a:lnSpc>
              <a:spcBef>
                <a:spcPct val="0"/>
              </a:spcBef>
            </a:pPr>
            <a:r>
              <a:rPr lang="en-US" sz="3998" spc="-79">
                <a:solidFill>
                  <a:srgbClr val="FFFFFF"/>
                </a:solidFill>
                <a:latin typeface="Poppins"/>
              </a:rPr>
              <a:t>Muhammad Rizky Aulia</a:t>
            </a:r>
          </a:p>
        </p:txBody>
      </p:sp>
      <p:sp>
        <p:nvSpPr>
          <p:cNvPr name="TextBox 15" id="15"/>
          <p:cNvSpPr txBox="true"/>
          <p:nvPr/>
        </p:nvSpPr>
        <p:spPr>
          <a:xfrm rot="0">
            <a:off x="8313586" y="3998230"/>
            <a:ext cx="2908567" cy="721869"/>
          </a:xfrm>
          <a:prstGeom prst="rect">
            <a:avLst/>
          </a:prstGeom>
        </p:spPr>
        <p:txBody>
          <a:bodyPr anchor="t" rtlCol="false" tIns="0" lIns="0" bIns="0" rIns="0">
            <a:spAutoFit/>
          </a:bodyPr>
          <a:lstStyle/>
          <a:p>
            <a:pPr algn="r">
              <a:lnSpc>
                <a:spcPts val="5597"/>
              </a:lnSpc>
              <a:spcBef>
                <a:spcPct val="0"/>
              </a:spcBef>
            </a:pPr>
            <a:r>
              <a:rPr lang="en-US" sz="3998" spc="-79">
                <a:solidFill>
                  <a:srgbClr val="FFFFFF"/>
                </a:solidFill>
                <a:latin typeface="Poppins"/>
              </a:rPr>
              <a:t>2209106067</a:t>
            </a:r>
          </a:p>
        </p:txBody>
      </p:sp>
      <p:sp>
        <p:nvSpPr>
          <p:cNvPr name="Freeform 16" id="16"/>
          <p:cNvSpPr/>
          <p:nvPr/>
        </p:nvSpPr>
        <p:spPr>
          <a:xfrm flipH="false" flipV="false" rot="5400000">
            <a:off x="773018" y="4945009"/>
            <a:ext cx="691609" cy="613646"/>
          </a:xfrm>
          <a:custGeom>
            <a:avLst/>
            <a:gdLst/>
            <a:ahLst/>
            <a:cxnLst/>
            <a:rect r="r" b="b" t="t" l="l"/>
            <a:pathLst>
              <a:path h="613646" w="691609">
                <a:moveTo>
                  <a:pt x="0" y="0"/>
                </a:moveTo>
                <a:lnTo>
                  <a:pt x="691609" y="0"/>
                </a:lnTo>
                <a:lnTo>
                  <a:pt x="691609" y="613646"/>
                </a:lnTo>
                <a:lnTo>
                  <a:pt x="0" y="613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789206" y="4844922"/>
            <a:ext cx="5608030" cy="721869"/>
          </a:xfrm>
          <a:prstGeom prst="rect">
            <a:avLst/>
          </a:prstGeom>
        </p:spPr>
        <p:txBody>
          <a:bodyPr anchor="t" rtlCol="false" tIns="0" lIns="0" bIns="0" rIns="0">
            <a:spAutoFit/>
          </a:bodyPr>
          <a:lstStyle/>
          <a:p>
            <a:pPr algn="l">
              <a:lnSpc>
                <a:spcPts val="5597"/>
              </a:lnSpc>
              <a:spcBef>
                <a:spcPct val="0"/>
              </a:spcBef>
            </a:pPr>
            <a:r>
              <a:rPr lang="en-US" sz="3998" spc="-79">
                <a:solidFill>
                  <a:srgbClr val="FFFFFF"/>
                </a:solidFill>
                <a:latin typeface="Poppins"/>
              </a:rPr>
              <a:t>Muhammad Abdillah</a:t>
            </a:r>
          </a:p>
        </p:txBody>
      </p:sp>
      <p:sp>
        <p:nvSpPr>
          <p:cNvPr name="TextBox 18" id="18"/>
          <p:cNvSpPr txBox="true"/>
          <p:nvPr/>
        </p:nvSpPr>
        <p:spPr>
          <a:xfrm rot="0">
            <a:off x="8313586" y="4844922"/>
            <a:ext cx="2908567" cy="721869"/>
          </a:xfrm>
          <a:prstGeom prst="rect">
            <a:avLst/>
          </a:prstGeom>
        </p:spPr>
        <p:txBody>
          <a:bodyPr anchor="t" rtlCol="false" tIns="0" lIns="0" bIns="0" rIns="0">
            <a:spAutoFit/>
          </a:bodyPr>
          <a:lstStyle/>
          <a:p>
            <a:pPr algn="r">
              <a:lnSpc>
                <a:spcPts val="5597"/>
              </a:lnSpc>
              <a:spcBef>
                <a:spcPct val="0"/>
              </a:spcBef>
            </a:pPr>
            <a:r>
              <a:rPr lang="en-US" sz="3998" spc="-79">
                <a:solidFill>
                  <a:srgbClr val="FFFFFF"/>
                </a:solidFill>
                <a:latin typeface="Poppins"/>
              </a:rPr>
              <a:t>2209106065</a:t>
            </a:r>
          </a:p>
        </p:txBody>
      </p:sp>
      <p:sp>
        <p:nvSpPr>
          <p:cNvPr name="Freeform 19" id="19"/>
          <p:cNvSpPr/>
          <p:nvPr/>
        </p:nvSpPr>
        <p:spPr>
          <a:xfrm flipH="false" flipV="false" rot="5400000">
            <a:off x="773018" y="5791336"/>
            <a:ext cx="691609" cy="613646"/>
          </a:xfrm>
          <a:custGeom>
            <a:avLst/>
            <a:gdLst/>
            <a:ahLst/>
            <a:cxnLst/>
            <a:rect r="r" b="b" t="t" l="l"/>
            <a:pathLst>
              <a:path h="613646" w="691609">
                <a:moveTo>
                  <a:pt x="0" y="0"/>
                </a:moveTo>
                <a:lnTo>
                  <a:pt x="691609" y="0"/>
                </a:lnTo>
                <a:lnTo>
                  <a:pt x="691609" y="613646"/>
                </a:lnTo>
                <a:lnTo>
                  <a:pt x="0" y="613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789206" y="5691248"/>
            <a:ext cx="6297693" cy="721869"/>
          </a:xfrm>
          <a:prstGeom prst="rect">
            <a:avLst/>
          </a:prstGeom>
        </p:spPr>
        <p:txBody>
          <a:bodyPr anchor="t" rtlCol="false" tIns="0" lIns="0" bIns="0" rIns="0">
            <a:spAutoFit/>
          </a:bodyPr>
          <a:lstStyle/>
          <a:p>
            <a:pPr algn="l">
              <a:lnSpc>
                <a:spcPts val="5597"/>
              </a:lnSpc>
              <a:spcBef>
                <a:spcPct val="0"/>
              </a:spcBef>
            </a:pPr>
            <a:r>
              <a:rPr lang="en-US" sz="3998" spc="-79">
                <a:solidFill>
                  <a:srgbClr val="FFFFFF"/>
                </a:solidFill>
                <a:latin typeface="Poppins"/>
              </a:rPr>
              <a:t>Brayen Tisra Sarira</a:t>
            </a:r>
          </a:p>
        </p:txBody>
      </p:sp>
      <p:sp>
        <p:nvSpPr>
          <p:cNvPr name="TextBox 21" id="21"/>
          <p:cNvSpPr txBox="true"/>
          <p:nvPr/>
        </p:nvSpPr>
        <p:spPr>
          <a:xfrm rot="0">
            <a:off x="8313586" y="5691248"/>
            <a:ext cx="2908567" cy="721869"/>
          </a:xfrm>
          <a:prstGeom prst="rect">
            <a:avLst/>
          </a:prstGeom>
        </p:spPr>
        <p:txBody>
          <a:bodyPr anchor="t" rtlCol="false" tIns="0" lIns="0" bIns="0" rIns="0">
            <a:spAutoFit/>
          </a:bodyPr>
          <a:lstStyle/>
          <a:p>
            <a:pPr algn="r">
              <a:lnSpc>
                <a:spcPts val="5597"/>
              </a:lnSpc>
              <a:spcBef>
                <a:spcPct val="0"/>
              </a:spcBef>
            </a:pPr>
            <a:r>
              <a:rPr lang="en-US" sz="3998" spc="-79">
                <a:solidFill>
                  <a:srgbClr val="FFFFFF"/>
                </a:solidFill>
                <a:latin typeface="Poppins"/>
              </a:rPr>
              <a:t>2209106076</a:t>
            </a:r>
          </a:p>
        </p:txBody>
      </p:sp>
      <p:sp>
        <p:nvSpPr>
          <p:cNvPr name="Freeform 22" id="22"/>
          <p:cNvSpPr/>
          <p:nvPr/>
        </p:nvSpPr>
        <p:spPr>
          <a:xfrm flipH="false" flipV="false" rot="5400000">
            <a:off x="773018" y="6638027"/>
            <a:ext cx="691609" cy="613646"/>
          </a:xfrm>
          <a:custGeom>
            <a:avLst/>
            <a:gdLst/>
            <a:ahLst/>
            <a:cxnLst/>
            <a:rect r="r" b="b" t="t" l="l"/>
            <a:pathLst>
              <a:path h="613646" w="691609">
                <a:moveTo>
                  <a:pt x="0" y="0"/>
                </a:moveTo>
                <a:lnTo>
                  <a:pt x="691609" y="0"/>
                </a:lnTo>
                <a:lnTo>
                  <a:pt x="691609" y="613646"/>
                </a:lnTo>
                <a:lnTo>
                  <a:pt x="0" y="613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1789206" y="6537940"/>
            <a:ext cx="5952862" cy="721869"/>
          </a:xfrm>
          <a:prstGeom prst="rect">
            <a:avLst/>
          </a:prstGeom>
        </p:spPr>
        <p:txBody>
          <a:bodyPr anchor="t" rtlCol="false" tIns="0" lIns="0" bIns="0" rIns="0">
            <a:spAutoFit/>
          </a:bodyPr>
          <a:lstStyle/>
          <a:p>
            <a:pPr algn="l">
              <a:lnSpc>
                <a:spcPts val="5597"/>
              </a:lnSpc>
              <a:spcBef>
                <a:spcPct val="0"/>
              </a:spcBef>
            </a:pPr>
            <a:r>
              <a:rPr lang="en-US" sz="3998" spc="-79">
                <a:solidFill>
                  <a:srgbClr val="FFFFFF"/>
                </a:solidFill>
                <a:latin typeface="Poppins"/>
              </a:rPr>
              <a:t>Dwi Reza Ariyadi</a:t>
            </a:r>
          </a:p>
        </p:txBody>
      </p:sp>
      <p:sp>
        <p:nvSpPr>
          <p:cNvPr name="TextBox 24" id="24"/>
          <p:cNvSpPr txBox="true"/>
          <p:nvPr/>
        </p:nvSpPr>
        <p:spPr>
          <a:xfrm rot="0">
            <a:off x="8313586" y="6537940"/>
            <a:ext cx="2908567" cy="721869"/>
          </a:xfrm>
          <a:prstGeom prst="rect">
            <a:avLst/>
          </a:prstGeom>
        </p:spPr>
        <p:txBody>
          <a:bodyPr anchor="t" rtlCol="false" tIns="0" lIns="0" bIns="0" rIns="0">
            <a:spAutoFit/>
          </a:bodyPr>
          <a:lstStyle/>
          <a:p>
            <a:pPr algn="r">
              <a:lnSpc>
                <a:spcPts val="5597"/>
              </a:lnSpc>
              <a:spcBef>
                <a:spcPct val="0"/>
              </a:spcBef>
            </a:pPr>
            <a:r>
              <a:rPr lang="en-US" sz="3998" spc="-79">
                <a:solidFill>
                  <a:srgbClr val="FFFFFF"/>
                </a:solidFill>
                <a:latin typeface="Poppins"/>
              </a:rPr>
              <a:t>2209106090</a:t>
            </a:r>
          </a:p>
        </p:txBody>
      </p:sp>
      <p:sp>
        <p:nvSpPr>
          <p:cNvPr name="Freeform 25" id="25"/>
          <p:cNvSpPr/>
          <p:nvPr/>
        </p:nvSpPr>
        <p:spPr>
          <a:xfrm flipH="false" flipV="false" rot="5400000">
            <a:off x="773018" y="7484354"/>
            <a:ext cx="691609" cy="613646"/>
          </a:xfrm>
          <a:custGeom>
            <a:avLst/>
            <a:gdLst/>
            <a:ahLst/>
            <a:cxnLst/>
            <a:rect r="r" b="b" t="t" l="l"/>
            <a:pathLst>
              <a:path h="613646" w="691609">
                <a:moveTo>
                  <a:pt x="0" y="0"/>
                </a:moveTo>
                <a:lnTo>
                  <a:pt x="691609" y="0"/>
                </a:lnTo>
                <a:lnTo>
                  <a:pt x="691609" y="613646"/>
                </a:lnTo>
                <a:lnTo>
                  <a:pt x="0" y="613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1789206" y="7384266"/>
            <a:ext cx="6199170" cy="721869"/>
          </a:xfrm>
          <a:prstGeom prst="rect">
            <a:avLst/>
          </a:prstGeom>
        </p:spPr>
        <p:txBody>
          <a:bodyPr anchor="t" rtlCol="false" tIns="0" lIns="0" bIns="0" rIns="0">
            <a:spAutoFit/>
          </a:bodyPr>
          <a:lstStyle/>
          <a:p>
            <a:pPr algn="l">
              <a:lnSpc>
                <a:spcPts val="5597"/>
              </a:lnSpc>
              <a:spcBef>
                <a:spcPct val="0"/>
              </a:spcBef>
            </a:pPr>
            <a:r>
              <a:rPr lang="en-US" sz="3998" spc="-79">
                <a:solidFill>
                  <a:srgbClr val="FFFFFF"/>
                </a:solidFill>
                <a:latin typeface="Poppins"/>
              </a:rPr>
              <a:t>Dea Putri Anthoni </a:t>
            </a:r>
          </a:p>
        </p:txBody>
      </p:sp>
      <p:sp>
        <p:nvSpPr>
          <p:cNvPr name="TextBox 27" id="27"/>
          <p:cNvSpPr txBox="true"/>
          <p:nvPr/>
        </p:nvSpPr>
        <p:spPr>
          <a:xfrm rot="0">
            <a:off x="8170711" y="7415112"/>
            <a:ext cx="2908567" cy="721869"/>
          </a:xfrm>
          <a:prstGeom prst="rect">
            <a:avLst/>
          </a:prstGeom>
        </p:spPr>
        <p:txBody>
          <a:bodyPr anchor="t" rtlCol="false" tIns="0" lIns="0" bIns="0" rIns="0">
            <a:spAutoFit/>
          </a:bodyPr>
          <a:lstStyle/>
          <a:p>
            <a:pPr algn="r">
              <a:lnSpc>
                <a:spcPts val="5597"/>
              </a:lnSpc>
              <a:spcBef>
                <a:spcPct val="0"/>
              </a:spcBef>
            </a:pPr>
            <a:r>
              <a:rPr lang="en-US" sz="3998" spc="-79">
                <a:solidFill>
                  <a:srgbClr val="FFFFFF"/>
                </a:solidFill>
                <a:latin typeface="Poppins"/>
              </a:rPr>
              <a:t>2209106091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grpSp>
        <p:nvGrpSpPr>
          <p:cNvPr name="Group 2" id="2"/>
          <p:cNvGrpSpPr/>
          <p:nvPr/>
        </p:nvGrpSpPr>
        <p:grpSpPr>
          <a:xfrm rot="-10800000">
            <a:off x="13266830" y="9705471"/>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FFFFFF"/>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481885" y="-8073484"/>
            <a:ext cx="5021170" cy="10041106"/>
            <a:chOff x="0" y="0"/>
            <a:chExt cx="1322448" cy="2644571"/>
          </a:xfrm>
        </p:grpSpPr>
        <p:sp>
          <p:nvSpPr>
            <p:cNvPr name="Freeform 6" id="6"/>
            <p:cNvSpPr/>
            <p:nvPr/>
          </p:nvSpPr>
          <p:spPr>
            <a:xfrm flipH="false" flipV="false" rot="0">
              <a:off x="0" y="0"/>
              <a:ext cx="1322448" cy="2644571"/>
            </a:xfrm>
            <a:custGeom>
              <a:avLst/>
              <a:gdLst/>
              <a:ahLst/>
              <a:cxnLst/>
              <a:rect r="r" b="b" t="t" l="l"/>
              <a:pathLst>
                <a:path h="2644571" w="1322448">
                  <a:moveTo>
                    <a:pt x="0" y="0"/>
                  </a:moveTo>
                  <a:lnTo>
                    <a:pt x="1322448" y="0"/>
                  </a:lnTo>
                  <a:lnTo>
                    <a:pt x="1322448" y="2644571"/>
                  </a:lnTo>
                  <a:lnTo>
                    <a:pt x="0" y="2644571"/>
                  </a:lnTo>
                  <a:close/>
                </a:path>
              </a:pathLst>
            </a:custGeom>
            <a:solidFill>
              <a:srgbClr val="E9E9E9"/>
            </a:solidFill>
          </p:spPr>
        </p:sp>
        <p:sp>
          <p:nvSpPr>
            <p:cNvPr name="TextBox 7" id="7"/>
            <p:cNvSpPr txBox="true"/>
            <p:nvPr/>
          </p:nvSpPr>
          <p:spPr>
            <a:xfrm>
              <a:off x="0" y="-38100"/>
              <a:ext cx="1322448" cy="26826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11233172" y="-9258300"/>
            <a:ext cx="5021170" cy="10287000"/>
            <a:chOff x="0" y="0"/>
            <a:chExt cx="1322448" cy="2709333"/>
          </a:xfrm>
        </p:grpSpPr>
        <p:sp>
          <p:nvSpPr>
            <p:cNvPr name="Freeform 9" id="9"/>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5B98BA"/>
            </a:solidFill>
          </p:spPr>
        </p:sp>
        <p:sp>
          <p:nvSpPr>
            <p:cNvPr name="TextBox 10" id="10"/>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902038" y="975584"/>
            <a:ext cx="8483924"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rPr>
              <a:t>Pembagian Tugas</a:t>
            </a:r>
          </a:p>
        </p:txBody>
      </p:sp>
      <p:grpSp>
        <p:nvGrpSpPr>
          <p:cNvPr name="Group 12" id="12"/>
          <p:cNvGrpSpPr/>
          <p:nvPr/>
        </p:nvGrpSpPr>
        <p:grpSpPr>
          <a:xfrm rot="-10800000">
            <a:off x="0" y="2286802"/>
            <a:ext cx="8040903" cy="2119638"/>
            <a:chOff x="0" y="0"/>
            <a:chExt cx="2117769" cy="558258"/>
          </a:xfrm>
        </p:grpSpPr>
        <p:sp>
          <p:nvSpPr>
            <p:cNvPr name="Freeform 13" id="13"/>
            <p:cNvSpPr/>
            <p:nvPr/>
          </p:nvSpPr>
          <p:spPr>
            <a:xfrm flipH="false" flipV="false" rot="0">
              <a:off x="0" y="0"/>
              <a:ext cx="2117769" cy="558258"/>
            </a:xfrm>
            <a:custGeom>
              <a:avLst/>
              <a:gdLst/>
              <a:ahLst/>
              <a:cxnLst/>
              <a:rect r="r" b="b" t="t" l="l"/>
              <a:pathLst>
                <a:path h="558258" w="2117769">
                  <a:moveTo>
                    <a:pt x="0" y="0"/>
                  </a:moveTo>
                  <a:lnTo>
                    <a:pt x="2117769" y="0"/>
                  </a:lnTo>
                  <a:lnTo>
                    <a:pt x="2117769" y="558258"/>
                  </a:lnTo>
                  <a:lnTo>
                    <a:pt x="0" y="558258"/>
                  </a:lnTo>
                  <a:close/>
                </a:path>
              </a:pathLst>
            </a:custGeom>
            <a:solidFill>
              <a:srgbClr val="0E88ED">
                <a:alpha val="49804"/>
              </a:srgbClr>
            </a:solidFill>
          </p:spPr>
        </p:sp>
        <p:sp>
          <p:nvSpPr>
            <p:cNvPr name="TextBox 14" id="14"/>
            <p:cNvSpPr txBox="true"/>
            <p:nvPr/>
          </p:nvSpPr>
          <p:spPr>
            <a:xfrm>
              <a:off x="0" y="-38100"/>
              <a:ext cx="2117769" cy="59635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14101" y="2422703"/>
            <a:ext cx="6667461" cy="923918"/>
            <a:chOff x="0" y="0"/>
            <a:chExt cx="8889948" cy="1231891"/>
          </a:xfrm>
        </p:grpSpPr>
        <p:sp>
          <p:nvSpPr>
            <p:cNvPr name="TextBox 16" id="16"/>
            <p:cNvSpPr txBox="true"/>
            <p:nvPr/>
          </p:nvSpPr>
          <p:spPr>
            <a:xfrm rot="0">
              <a:off x="952799" y="96600"/>
              <a:ext cx="7937149" cy="924392"/>
            </a:xfrm>
            <a:prstGeom prst="rect">
              <a:avLst/>
            </a:prstGeom>
          </p:spPr>
          <p:txBody>
            <a:bodyPr anchor="t" rtlCol="false" tIns="0" lIns="0" bIns="0" rIns="0">
              <a:spAutoFit/>
            </a:bodyPr>
            <a:lstStyle/>
            <a:p>
              <a:pPr algn="l">
                <a:lnSpc>
                  <a:spcPts val="5597"/>
                </a:lnSpc>
                <a:spcBef>
                  <a:spcPct val="0"/>
                </a:spcBef>
              </a:pPr>
              <a:r>
                <a:rPr lang="en-US" sz="3998" spc="-79">
                  <a:solidFill>
                    <a:srgbClr val="FFFFFF"/>
                  </a:solidFill>
                  <a:latin typeface="Poppins"/>
                </a:rPr>
                <a:t>Muhammad Rizky Aulia</a:t>
              </a:r>
            </a:p>
          </p:txBody>
        </p:sp>
        <p:sp>
          <p:nvSpPr>
            <p:cNvPr name="Freeform 17" id="17"/>
            <p:cNvSpPr/>
            <p:nvPr/>
          </p:nvSpPr>
          <p:spPr>
            <a:xfrm flipH="false" flipV="false" rot="0">
              <a:off x="0" y="0"/>
              <a:ext cx="747571" cy="663300"/>
            </a:xfrm>
            <a:custGeom>
              <a:avLst/>
              <a:gdLst/>
              <a:ahLst/>
              <a:cxnLst/>
              <a:rect r="r" b="b" t="t" l="l"/>
              <a:pathLst>
                <a:path h="663300" w="747571">
                  <a:moveTo>
                    <a:pt x="0" y="0"/>
                  </a:moveTo>
                  <a:lnTo>
                    <a:pt x="747571" y="0"/>
                  </a:lnTo>
                  <a:lnTo>
                    <a:pt x="747571" y="663300"/>
                  </a:lnTo>
                  <a:lnTo>
                    <a:pt x="0" y="663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10799999">
              <a:off x="0" y="568591"/>
              <a:ext cx="747571" cy="663300"/>
            </a:xfrm>
            <a:custGeom>
              <a:avLst/>
              <a:gdLst/>
              <a:ahLst/>
              <a:cxnLst/>
              <a:rect r="r" b="b" t="t" l="l"/>
              <a:pathLst>
                <a:path h="663300" w="747571">
                  <a:moveTo>
                    <a:pt x="0" y="0"/>
                  </a:moveTo>
                  <a:lnTo>
                    <a:pt x="747571" y="0"/>
                  </a:lnTo>
                  <a:lnTo>
                    <a:pt x="747571" y="663300"/>
                  </a:lnTo>
                  <a:lnTo>
                    <a:pt x="0" y="663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9" id="19"/>
          <p:cNvGrpSpPr/>
          <p:nvPr/>
        </p:nvGrpSpPr>
        <p:grpSpPr>
          <a:xfrm rot="-10800000">
            <a:off x="0" y="4866154"/>
            <a:ext cx="8861812" cy="2048525"/>
            <a:chOff x="0" y="0"/>
            <a:chExt cx="2333975" cy="539529"/>
          </a:xfrm>
        </p:grpSpPr>
        <p:sp>
          <p:nvSpPr>
            <p:cNvPr name="Freeform 20" id="20"/>
            <p:cNvSpPr/>
            <p:nvPr/>
          </p:nvSpPr>
          <p:spPr>
            <a:xfrm flipH="false" flipV="false" rot="0">
              <a:off x="0" y="0"/>
              <a:ext cx="2333975" cy="539529"/>
            </a:xfrm>
            <a:custGeom>
              <a:avLst/>
              <a:gdLst/>
              <a:ahLst/>
              <a:cxnLst/>
              <a:rect r="r" b="b" t="t" l="l"/>
              <a:pathLst>
                <a:path h="539529" w="2333975">
                  <a:moveTo>
                    <a:pt x="0" y="0"/>
                  </a:moveTo>
                  <a:lnTo>
                    <a:pt x="2333975" y="0"/>
                  </a:lnTo>
                  <a:lnTo>
                    <a:pt x="2333975" y="539529"/>
                  </a:lnTo>
                  <a:lnTo>
                    <a:pt x="0" y="539529"/>
                  </a:lnTo>
                  <a:close/>
                </a:path>
              </a:pathLst>
            </a:custGeom>
            <a:solidFill>
              <a:srgbClr val="1AF1EB">
                <a:alpha val="49804"/>
              </a:srgbClr>
            </a:solidFill>
          </p:spPr>
        </p:sp>
        <p:sp>
          <p:nvSpPr>
            <p:cNvPr name="TextBox 21" id="21"/>
            <p:cNvSpPr txBox="true"/>
            <p:nvPr/>
          </p:nvSpPr>
          <p:spPr>
            <a:xfrm>
              <a:off x="0" y="-38100"/>
              <a:ext cx="2333975" cy="577629"/>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314101" y="5067604"/>
            <a:ext cx="6322629" cy="923918"/>
            <a:chOff x="0" y="0"/>
            <a:chExt cx="8430173" cy="1231891"/>
          </a:xfrm>
        </p:grpSpPr>
        <p:sp>
          <p:nvSpPr>
            <p:cNvPr name="TextBox 23" id="23"/>
            <p:cNvSpPr txBox="true"/>
            <p:nvPr/>
          </p:nvSpPr>
          <p:spPr>
            <a:xfrm rot="0">
              <a:off x="952799" y="96600"/>
              <a:ext cx="7477374" cy="924392"/>
            </a:xfrm>
            <a:prstGeom prst="rect">
              <a:avLst/>
            </a:prstGeom>
          </p:spPr>
          <p:txBody>
            <a:bodyPr anchor="t" rtlCol="false" tIns="0" lIns="0" bIns="0" rIns="0">
              <a:spAutoFit/>
            </a:bodyPr>
            <a:lstStyle/>
            <a:p>
              <a:pPr algn="l">
                <a:lnSpc>
                  <a:spcPts val="5597"/>
                </a:lnSpc>
                <a:spcBef>
                  <a:spcPct val="0"/>
                </a:spcBef>
              </a:pPr>
              <a:r>
                <a:rPr lang="en-US" sz="3998" spc="-79">
                  <a:solidFill>
                    <a:srgbClr val="FFFFFF"/>
                  </a:solidFill>
                  <a:latin typeface="Poppins"/>
                </a:rPr>
                <a:t>Muhammad Abdillah</a:t>
              </a:r>
            </a:p>
          </p:txBody>
        </p:sp>
        <p:sp>
          <p:nvSpPr>
            <p:cNvPr name="Freeform 24" id="24"/>
            <p:cNvSpPr/>
            <p:nvPr/>
          </p:nvSpPr>
          <p:spPr>
            <a:xfrm flipH="false" flipV="false" rot="0">
              <a:off x="0" y="0"/>
              <a:ext cx="747571" cy="663300"/>
            </a:xfrm>
            <a:custGeom>
              <a:avLst/>
              <a:gdLst/>
              <a:ahLst/>
              <a:cxnLst/>
              <a:rect r="r" b="b" t="t" l="l"/>
              <a:pathLst>
                <a:path h="663300" w="747571">
                  <a:moveTo>
                    <a:pt x="0" y="0"/>
                  </a:moveTo>
                  <a:lnTo>
                    <a:pt x="747571" y="0"/>
                  </a:lnTo>
                  <a:lnTo>
                    <a:pt x="747571" y="663300"/>
                  </a:lnTo>
                  <a:lnTo>
                    <a:pt x="0" y="663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10799999">
              <a:off x="0" y="568591"/>
              <a:ext cx="747571" cy="663300"/>
            </a:xfrm>
            <a:custGeom>
              <a:avLst/>
              <a:gdLst/>
              <a:ahLst/>
              <a:cxnLst/>
              <a:rect r="r" b="b" t="t" l="l"/>
              <a:pathLst>
                <a:path h="663300" w="747571">
                  <a:moveTo>
                    <a:pt x="0" y="0"/>
                  </a:moveTo>
                  <a:lnTo>
                    <a:pt x="747571" y="0"/>
                  </a:lnTo>
                  <a:lnTo>
                    <a:pt x="747571" y="663300"/>
                  </a:lnTo>
                  <a:lnTo>
                    <a:pt x="0" y="663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6" id="26"/>
          <p:cNvGrpSpPr/>
          <p:nvPr/>
        </p:nvGrpSpPr>
        <p:grpSpPr>
          <a:xfrm rot="-10800000">
            <a:off x="0" y="7544853"/>
            <a:ext cx="8425704" cy="2160618"/>
            <a:chOff x="0" y="0"/>
            <a:chExt cx="2219116" cy="569052"/>
          </a:xfrm>
        </p:grpSpPr>
        <p:sp>
          <p:nvSpPr>
            <p:cNvPr name="Freeform 27" id="27"/>
            <p:cNvSpPr/>
            <p:nvPr/>
          </p:nvSpPr>
          <p:spPr>
            <a:xfrm flipH="false" flipV="false" rot="0">
              <a:off x="0" y="0"/>
              <a:ext cx="2219116" cy="569052"/>
            </a:xfrm>
            <a:custGeom>
              <a:avLst/>
              <a:gdLst/>
              <a:ahLst/>
              <a:cxnLst/>
              <a:rect r="r" b="b" t="t" l="l"/>
              <a:pathLst>
                <a:path h="569052" w="2219116">
                  <a:moveTo>
                    <a:pt x="0" y="0"/>
                  </a:moveTo>
                  <a:lnTo>
                    <a:pt x="2219116" y="0"/>
                  </a:lnTo>
                  <a:lnTo>
                    <a:pt x="2219116" y="569052"/>
                  </a:lnTo>
                  <a:lnTo>
                    <a:pt x="0" y="569052"/>
                  </a:lnTo>
                  <a:close/>
                </a:path>
              </a:pathLst>
            </a:custGeom>
            <a:solidFill>
              <a:srgbClr val="00FFBA">
                <a:alpha val="49804"/>
              </a:srgbClr>
            </a:solidFill>
          </p:spPr>
        </p:sp>
        <p:sp>
          <p:nvSpPr>
            <p:cNvPr name="TextBox 28" id="28"/>
            <p:cNvSpPr txBox="true"/>
            <p:nvPr/>
          </p:nvSpPr>
          <p:spPr>
            <a:xfrm>
              <a:off x="0" y="-38100"/>
              <a:ext cx="2219116" cy="607152"/>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314101" y="7712505"/>
            <a:ext cx="5370474" cy="923918"/>
            <a:chOff x="0" y="0"/>
            <a:chExt cx="7160632" cy="1231891"/>
          </a:xfrm>
        </p:grpSpPr>
        <p:sp>
          <p:nvSpPr>
            <p:cNvPr name="TextBox 30" id="30"/>
            <p:cNvSpPr txBox="true"/>
            <p:nvPr/>
          </p:nvSpPr>
          <p:spPr>
            <a:xfrm rot="0">
              <a:off x="952799" y="96600"/>
              <a:ext cx="6207833" cy="924392"/>
            </a:xfrm>
            <a:prstGeom prst="rect">
              <a:avLst/>
            </a:prstGeom>
          </p:spPr>
          <p:txBody>
            <a:bodyPr anchor="t" rtlCol="false" tIns="0" lIns="0" bIns="0" rIns="0">
              <a:spAutoFit/>
            </a:bodyPr>
            <a:lstStyle/>
            <a:p>
              <a:pPr algn="l">
                <a:lnSpc>
                  <a:spcPts val="5597"/>
                </a:lnSpc>
                <a:spcBef>
                  <a:spcPct val="0"/>
                </a:spcBef>
              </a:pPr>
              <a:r>
                <a:rPr lang="en-US" sz="3998" spc="-79">
                  <a:solidFill>
                    <a:srgbClr val="FFFFFF"/>
                  </a:solidFill>
                  <a:latin typeface="Poppins"/>
                </a:rPr>
                <a:t>Brayen Tisra Sarira</a:t>
              </a:r>
            </a:p>
          </p:txBody>
        </p:sp>
        <p:sp>
          <p:nvSpPr>
            <p:cNvPr name="Freeform 31" id="31"/>
            <p:cNvSpPr/>
            <p:nvPr/>
          </p:nvSpPr>
          <p:spPr>
            <a:xfrm flipH="false" flipV="false" rot="0">
              <a:off x="0" y="0"/>
              <a:ext cx="747571" cy="663300"/>
            </a:xfrm>
            <a:custGeom>
              <a:avLst/>
              <a:gdLst/>
              <a:ahLst/>
              <a:cxnLst/>
              <a:rect r="r" b="b" t="t" l="l"/>
              <a:pathLst>
                <a:path h="663300" w="747571">
                  <a:moveTo>
                    <a:pt x="0" y="0"/>
                  </a:moveTo>
                  <a:lnTo>
                    <a:pt x="747571" y="0"/>
                  </a:lnTo>
                  <a:lnTo>
                    <a:pt x="747571" y="663300"/>
                  </a:lnTo>
                  <a:lnTo>
                    <a:pt x="0" y="663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10799999">
              <a:off x="0" y="568591"/>
              <a:ext cx="747571" cy="663300"/>
            </a:xfrm>
            <a:custGeom>
              <a:avLst/>
              <a:gdLst/>
              <a:ahLst/>
              <a:cxnLst/>
              <a:rect r="r" b="b" t="t" l="l"/>
              <a:pathLst>
                <a:path h="663300" w="747571">
                  <a:moveTo>
                    <a:pt x="0" y="0"/>
                  </a:moveTo>
                  <a:lnTo>
                    <a:pt x="747571" y="0"/>
                  </a:lnTo>
                  <a:lnTo>
                    <a:pt x="747571" y="663300"/>
                  </a:lnTo>
                  <a:lnTo>
                    <a:pt x="0" y="663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33" id="33"/>
          <p:cNvGrpSpPr/>
          <p:nvPr/>
        </p:nvGrpSpPr>
        <p:grpSpPr>
          <a:xfrm rot="-10800000">
            <a:off x="9144000" y="6587898"/>
            <a:ext cx="9144000" cy="2048525"/>
            <a:chOff x="0" y="0"/>
            <a:chExt cx="2408296" cy="539529"/>
          </a:xfrm>
        </p:grpSpPr>
        <p:sp>
          <p:nvSpPr>
            <p:cNvPr name="Freeform 34" id="34"/>
            <p:cNvSpPr/>
            <p:nvPr/>
          </p:nvSpPr>
          <p:spPr>
            <a:xfrm flipH="false" flipV="false" rot="0">
              <a:off x="0" y="0"/>
              <a:ext cx="2408296" cy="539529"/>
            </a:xfrm>
            <a:custGeom>
              <a:avLst/>
              <a:gdLst/>
              <a:ahLst/>
              <a:cxnLst/>
              <a:rect r="r" b="b" t="t" l="l"/>
              <a:pathLst>
                <a:path h="539529" w="2408296">
                  <a:moveTo>
                    <a:pt x="0" y="0"/>
                  </a:moveTo>
                  <a:lnTo>
                    <a:pt x="2408296" y="0"/>
                  </a:lnTo>
                  <a:lnTo>
                    <a:pt x="2408296" y="539529"/>
                  </a:lnTo>
                  <a:lnTo>
                    <a:pt x="0" y="539529"/>
                  </a:lnTo>
                  <a:close/>
                </a:path>
              </a:pathLst>
            </a:custGeom>
            <a:solidFill>
              <a:srgbClr val="13FFF8">
                <a:alpha val="49804"/>
              </a:srgbClr>
            </a:solidFill>
          </p:spPr>
        </p:sp>
        <p:sp>
          <p:nvSpPr>
            <p:cNvPr name="TextBox 35" id="35"/>
            <p:cNvSpPr txBox="true"/>
            <p:nvPr/>
          </p:nvSpPr>
          <p:spPr>
            <a:xfrm>
              <a:off x="0" y="-38100"/>
              <a:ext cx="2408296" cy="577629"/>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9713014" y="6697767"/>
            <a:ext cx="4936936" cy="923918"/>
            <a:chOff x="0" y="0"/>
            <a:chExt cx="6582581" cy="1231891"/>
          </a:xfrm>
        </p:grpSpPr>
        <p:sp>
          <p:nvSpPr>
            <p:cNvPr name="TextBox 37" id="37"/>
            <p:cNvSpPr txBox="true"/>
            <p:nvPr/>
          </p:nvSpPr>
          <p:spPr>
            <a:xfrm rot="0">
              <a:off x="950771" y="96600"/>
              <a:ext cx="5631809" cy="924392"/>
            </a:xfrm>
            <a:prstGeom prst="rect">
              <a:avLst/>
            </a:prstGeom>
          </p:spPr>
          <p:txBody>
            <a:bodyPr anchor="t" rtlCol="false" tIns="0" lIns="0" bIns="0" rIns="0">
              <a:spAutoFit/>
            </a:bodyPr>
            <a:lstStyle/>
            <a:p>
              <a:pPr algn="l">
                <a:lnSpc>
                  <a:spcPts val="5597"/>
                </a:lnSpc>
                <a:spcBef>
                  <a:spcPct val="0"/>
                </a:spcBef>
              </a:pPr>
              <a:r>
                <a:rPr lang="en-US" sz="3998" spc="-79">
                  <a:solidFill>
                    <a:srgbClr val="FFFFFF"/>
                  </a:solidFill>
                  <a:latin typeface="Poppins"/>
                </a:rPr>
                <a:t>Dea Putri Anthoni </a:t>
              </a:r>
            </a:p>
          </p:txBody>
        </p:sp>
        <p:sp>
          <p:nvSpPr>
            <p:cNvPr name="Freeform 38" id="38"/>
            <p:cNvSpPr/>
            <p:nvPr/>
          </p:nvSpPr>
          <p:spPr>
            <a:xfrm flipH="false" flipV="false" rot="0">
              <a:off x="0" y="0"/>
              <a:ext cx="747571" cy="663300"/>
            </a:xfrm>
            <a:custGeom>
              <a:avLst/>
              <a:gdLst/>
              <a:ahLst/>
              <a:cxnLst/>
              <a:rect r="r" b="b" t="t" l="l"/>
              <a:pathLst>
                <a:path h="663300" w="747571">
                  <a:moveTo>
                    <a:pt x="0" y="0"/>
                  </a:moveTo>
                  <a:lnTo>
                    <a:pt x="747571" y="0"/>
                  </a:lnTo>
                  <a:lnTo>
                    <a:pt x="747571" y="663300"/>
                  </a:lnTo>
                  <a:lnTo>
                    <a:pt x="0" y="663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10799999">
              <a:off x="0" y="568591"/>
              <a:ext cx="747571" cy="663300"/>
            </a:xfrm>
            <a:custGeom>
              <a:avLst/>
              <a:gdLst/>
              <a:ahLst/>
              <a:cxnLst/>
              <a:rect r="r" b="b" t="t" l="l"/>
              <a:pathLst>
                <a:path h="663300" w="747571">
                  <a:moveTo>
                    <a:pt x="0" y="0"/>
                  </a:moveTo>
                  <a:lnTo>
                    <a:pt x="747571" y="0"/>
                  </a:lnTo>
                  <a:lnTo>
                    <a:pt x="747571" y="663300"/>
                  </a:lnTo>
                  <a:lnTo>
                    <a:pt x="0" y="663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40" id="40"/>
          <p:cNvSpPr txBox="true"/>
          <p:nvPr/>
        </p:nvSpPr>
        <p:spPr>
          <a:xfrm rot="0">
            <a:off x="9429218" y="7555010"/>
            <a:ext cx="8554824" cy="86042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roxima Nova"/>
              </a:rPr>
              <a:t>Pembuatan Login dan Registrasi, Desain tampilan Menu, Kerangka Program dan Pembuatan Class dan Objek</a:t>
            </a:r>
          </a:p>
        </p:txBody>
      </p:sp>
      <p:grpSp>
        <p:nvGrpSpPr>
          <p:cNvPr name="Group 41" id="41"/>
          <p:cNvGrpSpPr/>
          <p:nvPr/>
        </p:nvGrpSpPr>
        <p:grpSpPr>
          <a:xfrm rot="-10800000">
            <a:off x="10274854" y="3472573"/>
            <a:ext cx="8040903" cy="2048525"/>
            <a:chOff x="0" y="0"/>
            <a:chExt cx="2117769" cy="539529"/>
          </a:xfrm>
        </p:grpSpPr>
        <p:sp>
          <p:nvSpPr>
            <p:cNvPr name="Freeform 42" id="42"/>
            <p:cNvSpPr/>
            <p:nvPr/>
          </p:nvSpPr>
          <p:spPr>
            <a:xfrm flipH="false" flipV="false" rot="0">
              <a:off x="0" y="0"/>
              <a:ext cx="2117769" cy="539529"/>
            </a:xfrm>
            <a:custGeom>
              <a:avLst/>
              <a:gdLst/>
              <a:ahLst/>
              <a:cxnLst/>
              <a:rect r="r" b="b" t="t" l="l"/>
              <a:pathLst>
                <a:path h="539529" w="2117769">
                  <a:moveTo>
                    <a:pt x="0" y="0"/>
                  </a:moveTo>
                  <a:lnTo>
                    <a:pt x="2117769" y="0"/>
                  </a:lnTo>
                  <a:lnTo>
                    <a:pt x="2117769" y="539529"/>
                  </a:lnTo>
                  <a:lnTo>
                    <a:pt x="0" y="539529"/>
                  </a:lnTo>
                  <a:close/>
                </a:path>
              </a:pathLst>
            </a:custGeom>
            <a:solidFill>
              <a:srgbClr val="24C3ED">
                <a:alpha val="49804"/>
              </a:srgbClr>
            </a:solidFill>
          </p:spPr>
        </p:sp>
        <p:sp>
          <p:nvSpPr>
            <p:cNvPr name="TextBox 43" id="43"/>
            <p:cNvSpPr txBox="true"/>
            <p:nvPr/>
          </p:nvSpPr>
          <p:spPr>
            <a:xfrm>
              <a:off x="0" y="-38100"/>
              <a:ext cx="2117769" cy="577629"/>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10703680" y="3680294"/>
            <a:ext cx="4936936" cy="923918"/>
            <a:chOff x="0" y="0"/>
            <a:chExt cx="6582581" cy="1231891"/>
          </a:xfrm>
        </p:grpSpPr>
        <p:sp>
          <p:nvSpPr>
            <p:cNvPr name="TextBox 45" id="45"/>
            <p:cNvSpPr txBox="true"/>
            <p:nvPr/>
          </p:nvSpPr>
          <p:spPr>
            <a:xfrm rot="0">
              <a:off x="950771" y="96600"/>
              <a:ext cx="5631809" cy="924392"/>
            </a:xfrm>
            <a:prstGeom prst="rect">
              <a:avLst/>
            </a:prstGeom>
          </p:spPr>
          <p:txBody>
            <a:bodyPr anchor="t" rtlCol="false" tIns="0" lIns="0" bIns="0" rIns="0">
              <a:spAutoFit/>
            </a:bodyPr>
            <a:lstStyle/>
            <a:p>
              <a:pPr algn="l">
                <a:lnSpc>
                  <a:spcPts val="5597"/>
                </a:lnSpc>
                <a:spcBef>
                  <a:spcPct val="0"/>
                </a:spcBef>
              </a:pPr>
              <a:r>
                <a:rPr lang="en-US" sz="3998" spc="-79">
                  <a:solidFill>
                    <a:srgbClr val="FFFFFF"/>
                  </a:solidFill>
                  <a:latin typeface="Poppins"/>
                </a:rPr>
                <a:t>Dwi Reza Ariyadi</a:t>
              </a:r>
            </a:p>
          </p:txBody>
        </p:sp>
        <p:sp>
          <p:nvSpPr>
            <p:cNvPr name="Freeform 46" id="46"/>
            <p:cNvSpPr/>
            <p:nvPr/>
          </p:nvSpPr>
          <p:spPr>
            <a:xfrm flipH="false" flipV="false" rot="0">
              <a:off x="0" y="0"/>
              <a:ext cx="747571" cy="663300"/>
            </a:xfrm>
            <a:custGeom>
              <a:avLst/>
              <a:gdLst/>
              <a:ahLst/>
              <a:cxnLst/>
              <a:rect r="r" b="b" t="t" l="l"/>
              <a:pathLst>
                <a:path h="663300" w="747571">
                  <a:moveTo>
                    <a:pt x="0" y="0"/>
                  </a:moveTo>
                  <a:lnTo>
                    <a:pt x="747571" y="0"/>
                  </a:lnTo>
                  <a:lnTo>
                    <a:pt x="747571" y="663300"/>
                  </a:lnTo>
                  <a:lnTo>
                    <a:pt x="0" y="663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7" id="47"/>
            <p:cNvSpPr/>
            <p:nvPr/>
          </p:nvSpPr>
          <p:spPr>
            <a:xfrm flipH="false" flipV="false" rot="10799999">
              <a:off x="0" y="568591"/>
              <a:ext cx="747571" cy="663300"/>
            </a:xfrm>
            <a:custGeom>
              <a:avLst/>
              <a:gdLst/>
              <a:ahLst/>
              <a:cxnLst/>
              <a:rect r="r" b="b" t="t" l="l"/>
              <a:pathLst>
                <a:path h="663300" w="747571">
                  <a:moveTo>
                    <a:pt x="0" y="0"/>
                  </a:moveTo>
                  <a:lnTo>
                    <a:pt x="747571" y="0"/>
                  </a:lnTo>
                  <a:lnTo>
                    <a:pt x="747571" y="663300"/>
                  </a:lnTo>
                  <a:lnTo>
                    <a:pt x="0" y="663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48" id="48"/>
          <p:cNvSpPr txBox="true"/>
          <p:nvPr/>
        </p:nvSpPr>
        <p:spPr>
          <a:xfrm rot="0">
            <a:off x="204801" y="8529912"/>
            <a:ext cx="7913489" cy="86042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roxima Nova"/>
              </a:rPr>
              <a:t>Pembuatan Tampilan QR Code dan Pembuatan File CSV serta metode penyimpanan data</a:t>
            </a:r>
          </a:p>
        </p:txBody>
      </p:sp>
      <p:sp>
        <p:nvSpPr>
          <p:cNvPr name="TextBox 49" id="49"/>
          <p:cNvSpPr txBox="true"/>
          <p:nvPr/>
        </p:nvSpPr>
        <p:spPr>
          <a:xfrm rot="0">
            <a:off x="607465" y="5837342"/>
            <a:ext cx="7913489" cy="86042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roxima Nova"/>
              </a:rPr>
              <a:t>Pembuatan Fungsi-Fungsi Pada Menu Admin (CRUD) dan pembuatan Error Handling/Validasi</a:t>
            </a:r>
          </a:p>
        </p:txBody>
      </p:sp>
      <p:sp>
        <p:nvSpPr>
          <p:cNvPr name="TextBox 50" id="50"/>
          <p:cNvSpPr txBox="true"/>
          <p:nvPr/>
        </p:nvSpPr>
        <p:spPr>
          <a:xfrm rot="0">
            <a:off x="127414" y="3281828"/>
            <a:ext cx="7913489" cy="860425"/>
          </a:xfrm>
          <a:prstGeom prst="rect">
            <a:avLst/>
          </a:prstGeom>
        </p:spPr>
        <p:txBody>
          <a:bodyPr anchor="t" rtlCol="false" tIns="0" lIns="0" bIns="0" rIns="0">
            <a:spAutoFit/>
          </a:bodyPr>
          <a:lstStyle/>
          <a:p>
            <a:pPr algn="ctr">
              <a:lnSpc>
                <a:spcPts val="3499"/>
              </a:lnSpc>
            </a:pPr>
            <a:r>
              <a:rPr lang="en-US" sz="2499">
                <a:solidFill>
                  <a:srgbClr val="FFFFFF"/>
                </a:solidFill>
                <a:latin typeface="Proxima Nova"/>
              </a:rPr>
              <a:t>Pembuatan Fungsi-Fungsi Pada Menu User </a:t>
            </a:r>
          </a:p>
          <a:p>
            <a:pPr algn="ctr">
              <a:lnSpc>
                <a:spcPts val="3499"/>
              </a:lnSpc>
              <a:spcBef>
                <a:spcPct val="0"/>
              </a:spcBef>
            </a:pPr>
            <a:r>
              <a:rPr lang="en-US" sz="2499">
                <a:solidFill>
                  <a:srgbClr val="FFFFFF"/>
                </a:solidFill>
                <a:latin typeface="Proxima Nova"/>
              </a:rPr>
              <a:t>dan pembuatan Error Handling/Validasi</a:t>
            </a:r>
          </a:p>
        </p:txBody>
      </p:sp>
      <p:sp>
        <p:nvSpPr>
          <p:cNvPr name="TextBox 51" id="51"/>
          <p:cNvSpPr txBox="true"/>
          <p:nvPr/>
        </p:nvSpPr>
        <p:spPr>
          <a:xfrm rot="0">
            <a:off x="10017893" y="4605113"/>
            <a:ext cx="8554824"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Proxima Nova"/>
              </a:rPr>
              <a:t>Pembuatan User Manual dan PowerPoint Presentasi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8217" y="9258300"/>
            <a:ext cx="18476217" cy="1028700"/>
            <a:chOff x="0" y="0"/>
            <a:chExt cx="4866164" cy="270933"/>
          </a:xfrm>
        </p:grpSpPr>
        <p:sp>
          <p:nvSpPr>
            <p:cNvPr name="Freeform 3" id="3"/>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4" id="4"/>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0" y="-3086100"/>
            <a:ext cx="18288000" cy="8229600"/>
          </a:xfrm>
          <a:custGeom>
            <a:avLst/>
            <a:gdLst/>
            <a:ahLst/>
            <a:cxnLst/>
            <a:rect r="r" b="b" t="t" l="l"/>
            <a:pathLst>
              <a:path h="8229600" w="18288000">
                <a:moveTo>
                  <a:pt x="0" y="0"/>
                </a:moveTo>
                <a:lnTo>
                  <a:pt x="18288000" y="0"/>
                </a:lnTo>
                <a:lnTo>
                  <a:pt x="18288000" y="8229600"/>
                </a:lnTo>
                <a:lnTo>
                  <a:pt x="0" y="8229600"/>
                </a:lnTo>
                <a:lnTo>
                  <a:pt x="0" y="0"/>
                </a:lnTo>
                <a:close/>
              </a:path>
            </a:pathLst>
          </a:custGeom>
          <a:blipFill>
            <a:blip r:embed="rId2">
              <a:alphaModFix amt="80000"/>
            </a:blip>
            <a:stretch>
              <a:fillRect l="0" t="-48055" r="0" b="0"/>
            </a:stretch>
          </a:blipFill>
        </p:spPr>
      </p:sp>
      <p:sp>
        <p:nvSpPr>
          <p:cNvPr name="Freeform 6" id="6"/>
          <p:cNvSpPr/>
          <p:nvPr/>
        </p:nvSpPr>
        <p:spPr>
          <a:xfrm flipH="false" flipV="false" rot="0">
            <a:off x="3367558" y="6471150"/>
            <a:ext cx="11552885" cy="2179892"/>
          </a:xfrm>
          <a:custGeom>
            <a:avLst/>
            <a:gdLst/>
            <a:ahLst/>
            <a:cxnLst/>
            <a:rect r="r" b="b" t="t" l="l"/>
            <a:pathLst>
              <a:path h="2179892" w="11552885">
                <a:moveTo>
                  <a:pt x="0" y="0"/>
                </a:moveTo>
                <a:lnTo>
                  <a:pt x="11552884" y="0"/>
                </a:lnTo>
                <a:lnTo>
                  <a:pt x="11552884" y="2179892"/>
                </a:lnTo>
                <a:lnTo>
                  <a:pt x="0" y="2179892"/>
                </a:lnTo>
                <a:lnTo>
                  <a:pt x="0" y="0"/>
                </a:lnTo>
                <a:close/>
              </a:path>
            </a:pathLst>
          </a:custGeom>
          <a:blipFill>
            <a:blip r:embed="rId3"/>
            <a:stretch>
              <a:fillRect l="-13452" t="-32832" r="-13452" b="0"/>
            </a:stretch>
          </a:blipFill>
        </p:spPr>
      </p:sp>
      <p:grpSp>
        <p:nvGrpSpPr>
          <p:cNvPr name="Group 7" id="7"/>
          <p:cNvGrpSpPr/>
          <p:nvPr/>
        </p:nvGrpSpPr>
        <p:grpSpPr>
          <a:xfrm rot="0">
            <a:off x="3367558" y="2590556"/>
            <a:ext cx="11552885" cy="5105887"/>
            <a:chOff x="0" y="0"/>
            <a:chExt cx="3042735" cy="1344760"/>
          </a:xfrm>
        </p:grpSpPr>
        <p:sp>
          <p:nvSpPr>
            <p:cNvPr name="Freeform 8" id="8"/>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9" id="9"/>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0" id="10"/>
          <p:cNvSpPr txBox="true"/>
          <p:nvPr/>
        </p:nvSpPr>
        <p:spPr>
          <a:xfrm rot="0">
            <a:off x="4807929" y="3329369"/>
            <a:ext cx="8483924"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rPr>
              <a:t>Tema dan Judul</a:t>
            </a:r>
          </a:p>
        </p:txBody>
      </p:sp>
      <p:sp>
        <p:nvSpPr>
          <p:cNvPr name="TextBox 11" id="11"/>
          <p:cNvSpPr txBox="true"/>
          <p:nvPr/>
        </p:nvSpPr>
        <p:spPr>
          <a:xfrm rot="0">
            <a:off x="3704732" y="4854075"/>
            <a:ext cx="10878536" cy="1617075"/>
          </a:xfrm>
          <a:prstGeom prst="rect">
            <a:avLst/>
          </a:prstGeom>
        </p:spPr>
        <p:txBody>
          <a:bodyPr anchor="t" rtlCol="false" tIns="0" lIns="0" bIns="0" rIns="0">
            <a:spAutoFit/>
          </a:bodyPr>
          <a:lstStyle/>
          <a:p>
            <a:pPr algn="ctr">
              <a:lnSpc>
                <a:spcPts val="6408"/>
              </a:lnSpc>
            </a:pPr>
            <a:r>
              <a:rPr lang="en-US" sz="4577" spc="-91">
                <a:solidFill>
                  <a:srgbClr val="FDFDFD"/>
                </a:solidFill>
                <a:latin typeface="Poppins"/>
              </a:rPr>
              <a:t>Tema : Non-Profit</a:t>
            </a:r>
          </a:p>
          <a:p>
            <a:pPr algn="ctr">
              <a:lnSpc>
                <a:spcPts val="6408"/>
              </a:lnSpc>
              <a:spcBef>
                <a:spcPct val="0"/>
              </a:spcBef>
            </a:pPr>
            <a:r>
              <a:rPr lang="en-US" sz="4577" spc="-91">
                <a:solidFill>
                  <a:srgbClr val="FDFDFD"/>
                </a:solidFill>
                <a:latin typeface="Poppins"/>
              </a:rPr>
              <a:t>Judul : Sistem Manajemen Donasi</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677784" y="914400"/>
            <a:ext cx="8932432" cy="1020446"/>
          </a:xfrm>
          <a:prstGeom prst="rect">
            <a:avLst/>
          </a:prstGeom>
        </p:spPr>
        <p:txBody>
          <a:bodyPr anchor="t" rtlCol="false" tIns="0" lIns="0" bIns="0" rIns="0">
            <a:spAutoFit/>
          </a:bodyPr>
          <a:lstStyle/>
          <a:p>
            <a:pPr algn="ctr">
              <a:lnSpc>
                <a:spcPts val="8329"/>
              </a:lnSpc>
              <a:spcBef>
                <a:spcPct val="0"/>
              </a:spcBef>
            </a:pPr>
            <a:r>
              <a:rPr lang="en-US" sz="5949">
                <a:solidFill>
                  <a:srgbClr val="051D40"/>
                </a:solidFill>
                <a:latin typeface="Open Sans Extra Bold"/>
              </a:rPr>
              <a:t>Latar Belakang</a:t>
            </a:r>
          </a:p>
        </p:txBody>
      </p:sp>
      <p:sp>
        <p:nvSpPr>
          <p:cNvPr name="TextBox 6" id="6"/>
          <p:cNvSpPr txBox="true"/>
          <p:nvPr/>
        </p:nvSpPr>
        <p:spPr>
          <a:xfrm rot="0">
            <a:off x="1440374" y="2649067"/>
            <a:ext cx="15407252" cy="4865042"/>
          </a:xfrm>
          <a:prstGeom prst="rect">
            <a:avLst/>
          </a:prstGeom>
        </p:spPr>
        <p:txBody>
          <a:bodyPr anchor="t" rtlCol="false" tIns="0" lIns="0" bIns="0" rIns="0">
            <a:spAutoFit/>
          </a:bodyPr>
          <a:lstStyle/>
          <a:p>
            <a:pPr algn="ctr" marL="0" indent="0" lvl="0">
              <a:lnSpc>
                <a:spcPts val="6423"/>
              </a:lnSpc>
              <a:spcBef>
                <a:spcPct val="0"/>
              </a:spcBef>
            </a:pPr>
            <a:r>
              <a:rPr lang="en-US" sz="4587" spc="-91">
                <a:solidFill>
                  <a:srgbClr val="051D40"/>
                </a:solidFill>
                <a:latin typeface="Poppins"/>
              </a:rPr>
              <a:t>Kita tahu di Indonesia sendiri masih banyak sekali orang-orang yang membutuhkan pertolongan karena permasalahan yang terjadi. Karena itu kita membutuhkan program manajemen donasi untuk mengatasi berbagai tantangan sosial dan kemanusiaan yang dihadapi oleh masyarakat.</a:t>
            </a:r>
          </a:p>
        </p:txBody>
      </p:sp>
      <p:grpSp>
        <p:nvGrpSpPr>
          <p:cNvPr name="Group 7" id="7"/>
          <p:cNvGrpSpPr/>
          <p:nvPr/>
        </p:nvGrpSpPr>
        <p:grpSpPr>
          <a:xfrm rot="0">
            <a:off x="15941477" y="6315362"/>
            <a:ext cx="4693046" cy="46930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531951" y="8841554"/>
            <a:ext cx="4693046" cy="469304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EE8FF"/>
        </a:solidFill>
      </p:bgPr>
    </p:bg>
    <p:spTree>
      <p:nvGrpSpPr>
        <p:cNvPr id="1" name=""/>
        <p:cNvGrpSpPr/>
        <p:nvPr/>
      </p:nvGrpSpPr>
      <p:grpSpPr>
        <a:xfrm>
          <a:off x="0" y="0"/>
          <a:ext cx="0" cy="0"/>
          <a:chOff x="0" y="0"/>
          <a:chExt cx="0" cy="0"/>
        </a:xfrm>
      </p:grpSpPr>
      <p:sp>
        <p:nvSpPr>
          <p:cNvPr name="TextBox 2" id="2"/>
          <p:cNvSpPr txBox="true"/>
          <p:nvPr/>
        </p:nvSpPr>
        <p:spPr>
          <a:xfrm rot="0">
            <a:off x="1767475" y="2184843"/>
            <a:ext cx="14753050" cy="5793490"/>
          </a:xfrm>
          <a:prstGeom prst="rect">
            <a:avLst/>
          </a:prstGeom>
        </p:spPr>
        <p:txBody>
          <a:bodyPr anchor="t" rtlCol="false" tIns="0" lIns="0" bIns="0" rIns="0">
            <a:spAutoFit/>
          </a:bodyPr>
          <a:lstStyle/>
          <a:p>
            <a:pPr algn="ctr" marL="0" indent="0" lvl="0">
              <a:lnSpc>
                <a:spcPts val="5720"/>
              </a:lnSpc>
              <a:spcBef>
                <a:spcPct val="0"/>
              </a:spcBef>
            </a:pPr>
            <a:r>
              <a:rPr lang="en-US" sz="4086" spc="-81">
                <a:solidFill>
                  <a:srgbClr val="051D40"/>
                </a:solidFill>
                <a:latin typeface="Poppins"/>
              </a:rPr>
              <a:t>Melalui program ini, individu dan komunitas yang membutuhkan dapat menerima bantuan dalam bentuk dana, makanan, pakaian, dan lainnya. Program ini tidak dibuat hanya untuk memberikan bantuan materi, tetapi juga untuk meningkatkan kesadaran sosial dan solidaritas di antara masyarakat, serta mendukung inovasi sosial yang dapat memberikan solusi bagi masalah-masalah yang kompleks.</a:t>
            </a:r>
          </a:p>
        </p:txBody>
      </p:sp>
      <p:sp>
        <p:nvSpPr>
          <p:cNvPr name="Freeform 3" id="3"/>
          <p:cNvSpPr/>
          <p:nvPr/>
        </p:nvSpPr>
        <p:spPr>
          <a:xfrm flipH="false" flipV="false" rot="0">
            <a:off x="13156163" y="7656834"/>
            <a:ext cx="5131837" cy="4114800"/>
          </a:xfrm>
          <a:custGeom>
            <a:avLst/>
            <a:gdLst/>
            <a:ahLst/>
            <a:cxnLst/>
            <a:rect r="r" b="b" t="t" l="l"/>
            <a:pathLst>
              <a:path h="4114800" w="5131837">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289925" y="-40939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BEE8FF"/>
        </a:solidFill>
      </p:bgPr>
    </p:bg>
    <p:spTree>
      <p:nvGrpSpPr>
        <p:cNvPr id="1" name=""/>
        <p:cNvGrpSpPr/>
        <p:nvPr/>
      </p:nvGrpSpPr>
      <p:grpSpPr>
        <a:xfrm>
          <a:off x="0" y="0"/>
          <a:ext cx="0" cy="0"/>
          <a:chOff x="0" y="0"/>
          <a:chExt cx="0" cy="0"/>
        </a:xfrm>
      </p:grpSpPr>
      <p:sp>
        <p:nvSpPr>
          <p:cNvPr name="TextBox 2" id="2"/>
          <p:cNvSpPr txBox="true"/>
          <p:nvPr/>
        </p:nvSpPr>
        <p:spPr>
          <a:xfrm rot="0">
            <a:off x="1814572" y="2909890"/>
            <a:ext cx="14658856" cy="4333871"/>
          </a:xfrm>
          <a:prstGeom prst="rect">
            <a:avLst/>
          </a:prstGeom>
        </p:spPr>
        <p:txBody>
          <a:bodyPr anchor="t" rtlCol="false" tIns="0" lIns="0" bIns="0" rIns="0">
            <a:spAutoFit/>
          </a:bodyPr>
          <a:lstStyle/>
          <a:p>
            <a:pPr algn="ctr" marL="0" indent="0" lvl="0">
              <a:lnSpc>
                <a:spcPts val="6856"/>
              </a:lnSpc>
              <a:spcBef>
                <a:spcPct val="0"/>
              </a:spcBef>
            </a:pPr>
            <a:r>
              <a:rPr lang="en-US" sz="4897" spc="-97">
                <a:solidFill>
                  <a:srgbClr val="051D40"/>
                </a:solidFill>
                <a:latin typeface="Poppins"/>
              </a:rPr>
              <a:t>Dengan demikian, program donasi berperan penting dalam membangun kehidupan yang lebih baik dan berkelanjutan bagi mereka yang membutuhkan serta mempromosikan kepedulian sosial dalam masyarakat.</a:t>
            </a:r>
          </a:p>
        </p:txBody>
      </p:sp>
      <p:grpSp>
        <p:nvGrpSpPr>
          <p:cNvPr name="Group 3" id="3"/>
          <p:cNvGrpSpPr/>
          <p:nvPr/>
        </p:nvGrpSpPr>
        <p:grpSpPr>
          <a:xfrm rot="0">
            <a:off x="-1672438" y="-1953762"/>
            <a:ext cx="4693046" cy="469304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0" cap="sq">
              <a:solidFill>
                <a:srgbClr val="145DA0"/>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571688" y="7570688"/>
            <a:ext cx="3375223" cy="33752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145DA0"/>
        </a:solidFill>
      </p:bgPr>
    </p:bg>
    <p:spTree>
      <p:nvGrpSpPr>
        <p:cNvPr id="1" name=""/>
        <p:cNvGrpSpPr/>
        <p:nvPr/>
      </p:nvGrpSpPr>
      <p:grpSpPr>
        <a:xfrm>
          <a:off x="0" y="0"/>
          <a:ext cx="0" cy="0"/>
          <a:chOff x="0" y="0"/>
          <a:chExt cx="0" cy="0"/>
        </a:xfrm>
      </p:grpSpPr>
      <p:sp>
        <p:nvSpPr>
          <p:cNvPr name="TextBox 2" id="2"/>
          <p:cNvSpPr txBox="true"/>
          <p:nvPr/>
        </p:nvSpPr>
        <p:spPr>
          <a:xfrm rot="0">
            <a:off x="8612643" y="885825"/>
            <a:ext cx="11881435" cy="1348181"/>
          </a:xfrm>
          <a:prstGeom prst="rect">
            <a:avLst/>
          </a:prstGeom>
        </p:spPr>
        <p:txBody>
          <a:bodyPr anchor="t" rtlCol="false" tIns="0" lIns="0" bIns="0" rIns="0">
            <a:spAutoFit/>
          </a:bodyPr>
          <a:lstStyle/>
          <a:p>
            <a:pPr algn="ctr">
              <a:lnSpc>
                <a:spcPts val="11080"/>
              </a:lnSpc>
              <a:spcBef>
                <a:spcPct val="0"/>
              </a:spcBef>
            </a:pPr>
            <a:r>
              <a:rPr lang="en-US" sz="7914">
                <a:solidFill>
                  <a:srgbClr val="FFFFFF"/>
                </a:solidFill>
                <a:latin typeface="Open Sans Extra Bold"/>
              </a:rPr>
              <a:t>Manfaat</a:t>
            </a:r>
          </a:p>
        </p:txBody>
      </p:sp>
      <p:sp>
        <p:nvSpPr>
          <p:cNvPr name="TextBox 3" id="3"/>
          <p:cNvSpPr txBox="true"/>
          <p:nvPr/>
        </p:nvSpPr>
        <p:spPr>
          <a:xfrm rot="0">
            <a:off x="1294796" y="2754159"/>
            <a:ext cx="15698409" cy="4664382"/>
          </a:xfrm>
          <a:prstGeom prst="rect">
            <a:avLst/>
          </a:prstGeom>
        </p:spPr>
        <p:txBody>
          <a:bodyPr anchor="t" rtlCol="false" tIns="0" lIns="0" bIns="0" rIns="0">
            <a:spAutoFit/>
          </a:bodyPr>
          <a:lstStyle/>
          <a:p>
            <a:pPr algn="l" marL="0" indent="0" lvl="0">
              <a:lnSpc>
                <a:spcPts val="5304"/>
              </a:lnSpc>
              <a:spcBef>
                <a:spcPct val="0"/>
              </a:spcBef>
            </a:pPr>
            <a:r>
              <a:rPr lang="en-US" sz="3788" spc="-75">
                <a:solidFill>
                  <a:srgbClr val="FFFFFF"/>
                </a:solidFill>
                <a:latin typeface="Poppins"/>
              </a:rPr>
              <a:t>Kami melihat bahwa hal-hal seperti donasi sangat baik untuk dilakukan, namun terkadang orang-orang masih tidak tau harus melakukan donasi tersebut dimana. Maka, kami harap dengan adanya program donasi ini, dapat memudahkan baik pemilik donasi dan juga orang-orang yang ingin mendonasi dalam melakukan hal kebaikan. Selain itu, pemilik dan donatur juga dapat melihat proses donasi secara real-time.</a:t>
            </a:r>
          </a:p>
        </p:txBody>
      </p:sp>
      <p:grpSp>
        <p:nvGrpSpPr>
          <p:cNvPr name="Group 4" id="4"/>
          <p:cNvGrpSpPr/>
          <p:nvPr/>
        </p:nvGrpSpPr>
        <p:grpSpPr>
          <a:xfrm rot="0">
            <a:off x="-1481885" y="-9258300"/>
            <a:ext cx="5021170" cy="10287000"/>
            <a:chOff x="0" y="0"/>
            <a:chExt cx="1322448" cy="2709333"/>
          </a:xfrm>
        </p:grpSpPr>
        <p:sp>
          <p:nvSpPr>
            <p:cNvPr name="Freeform 5" id="5"/>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FFFFFF"/>
            </a:solidFill>
          </p:spPr>
        </p:sp>
        <p:sp>
          <p:nvSpPr>
            <p:cNvPr name="TextBox 6" id="6"/>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3266830" y="8520655"/>
            <a:ext cx="5021170" cy="10287000"/>
            <a:chOff x="0" y="0"/>
            <a:chExt cx="1322448" cy="2709333"/>
          </a:xfrm>
        </p:grpSpPr>
        <p:sp>
          <p:nvSpPr>
            <p:cNvPr name="Freeform 8" id="8"/>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E9E9E9"/>
            </a:solidFill>
          </p:spPr>
        </p:sp>
        <p:sp>
          <p:nvSpPr>
            <p:cNvPr name="TextBox 9" id="9"/>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51773" y="9705471"/>
            <a:ext cx="5021170" cy="10287000"/>
            <a:chOff x="0" y="0"/>
            <a:chExt cx="1322448" cy="2709333"/>
          </a:xfrm>
        </p:grpSpPr>
        <p:sp>
          <p:nvSpPr>
            <p:cNvPr name="Freeform 11" id="11"/>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5B98BA"/>
            </a:solidFill>
          </p:spPr>
        </p:sp>
        <p:sp>
          <p:nvSpPr>
            <p:cNvPr name="TextBox 12" id="12"/>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5903888" y="667021"/>
            <a:ext cx="11089316" cy="1267825"/>
          </a:xfrm>
          <a:prstGeom prst="rect">
            <a:avLst/>
          </a:prstGeom>
        </p:spPr>
        <p:txBody>
          <a:bodyPr anchor="t" rtlCol="false" tIns="0" lIns="0" bIns="0" rIns="0">
            <a:spAutoFit/>
          </a:bodyPr>
          <a:lstStyle/>
          <a:p>
            <a:pPr algn="r">
              <a:lnSpc>
                <a:spcPts val="10341"/>
              </a:lnSpc>
              <a:spcBef>
                <a:spcPct val="0"/>
              </a:spcBef>
            </a:pPr>
            <a:r>
              <a:rPr lang="en-US" sz="7386">
                <a:solidFill>
                  <a:srgbClr val="051D40"/>
                </a:solidFill>
                <a:latin typeface="Open Sans Extra Bold"/>
              </a:rPr>
              <a:t>Tujuan</a:t>
            </a:r>
          </a:p>
        </p:txBody>
      </p:sp>
      <p:sp>
        <p:nvSpPr>
          <p:cNvPr name="TextBox 3" id="3"/>
          <p:cNvSpPr txBox="true"/>
          <p:nvPr/>
        </p:nvSpPr>
        <p:spPr>
          <a:xfrm rot="0">
            <a:off x="1294796" y="2261775"/>
            <a:ext cx="15698409" cy="5671465"/>
          </a:xfrm>
          <a:prstGeom prst="rect">
            <a:avLst/>
          </a:prstGeom>
        </p:spPr>
        <p:txBody>
          <a:bodyPr anchor="t" rtlCol="false" tIns="0" lIns="0" bIns="0" rIns="0">
            <a:spAutoFit/>
          </a:bodyPr>
          <a:lstStyle/>
          <a:p>
            <a:pPr algn="l" marL="0" indent="0" lvl="0">
              <a:lnSpc>
                <a:spcPts val="5024"/>
              </a:lnSpc>
              <a:spcBef>
                <a:spcPct val="0"/>
              </a:spcBef>
            </a:pPr>
            <a:r>
              <a:rPr lang="en-US" sz="3588" spc="-71">
                <a:solidFill>
                  <a:srgbClr val="051D40"/>
                </a:solidFill>
                <a:latin typeface="Poppins"/>
              </a:rPr>
              <a:t>Program Manajemen Donasi bertujuan untuk mengumpulkan donasi dari user-user pengguna program dan menyalurkannya kepada mereka yang membutuhkan. Program ini bertujuan untuk membantu mempermudah mereka yang membutuhkan donasi untuk menemukan donatur dan juga mempermudah pengguna yang ingin berdonasi menemukan tujuan donasi mereka. Dengan adanya program ini diharapkan semakin terbuka lebar lagi bagi mereka yang ingin berdonasi menemukan tujuan mereka dan meningkatnya kesadaran orang-orang terhadap yang membutuhkan.</a:t>
            </a:r>
          </a:p>
        </p:txBody>
      </p:sp>
      <p:grpSp>
        <p:nvGrpSpPr>
          <p:cNvPr name="Group 4" id="4"/>
          <p:cNvGrpSpPr/>
          <p:nvPr/>
        </p:nvGrpSpPr>
        <p:grpSpPr>
          <a:xfrm rot="0">
            <a:off x="-1481885" y="-9258300"/>
            <a:ext cx="5021170" cy="10287000"/>
            <a:chOff x="0" y="0"/>
            <a:chExt cx="1322448" cy="2709333"/>
          </a:xfrm>
        </p:grpSpPr>
        <p:sp>
          <p:nvSpPr>
            <p:cNvPr name="Freeform 5" id="5"/>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145DA0"/>
            </a:solidFill>
          </p:spPr>
        </p:sp>
        <p:sp>
          <p:nvSpPr>
            <p:cNvPr name="TextBox 6" id="6"/>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3544861" y="9258300"/>
            <a:ext cx="5021170" cy="10287000"/>
            <a:chOff x="0" y="0"/>
            <a:chExt cx="1322448" cy="2709333"/>
          </a:xfrm>
        </p:grpSpPr>
        <p:sp>
          <p:nvSpPr>
            <p:cNvPr name="Freeform 8" id="8"/>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9" id="9"/>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81885" y="7729337"/>
            <a:ext cx="3564204" cy="356420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551773" y="9705471"/>
            <a:ext cx="5021170" cy="10287000"/>
            <a:chOff x="0" y="0"/>
            <a:chExt cx="1322448" cy="2709333"/>
          </a:xfrm>
        </p:grpSpPr>
        <p:sp>
          <p:nvSpPr>
            <p:cNvPr name="Freeform 14" id="14"/>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5B98BA"/>
            </a:solidFill>
          </p:spPr>
        </p:sp>
        <p:sp>
          <p:nvSpPr>
            <p:cNvPr name="TextBox 15" id="15"/>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6055446" y="7476198"/>
            <a:ext cx="3564204" cy="356420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5684433" y="-2535504"/>
            <a:ext cx="3564204" cy="356420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DAGGlT5MR88</dc:identifier>
  <dcterms:modified xsi:type="dcterms:W3CDTF">2011-08-01T06:04:30Z</dcterms:modified>
  <cp:revision>1</cp:revision>
  <dc:title>Kelompok Non-Profit</dc:title>
</cp:coreProperties>
</file>